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Lst>
  <p:notesMasterIdLst>
    <p:notesMasterId r:id="rId31"/>
  </p:notesMasterIdLst>
  <p:sldIdLst>
    <p:sldId id="412" r:id="rId2"/>
    <p:sldId id="383" r:id="rId3"/>
    <p:sldId id="273" r:id="rId4"/>
    <p:sldId id="272" r:id="rId5"/>
    <p:sldId id="316" r:id="rId6"/>
    <p:sldId id="312" r:id="rId7"/>
    <p:sldId id="345" r:id="rId8"/>
    <p:sldId id="408" r:id="rId9"/>
    <p:sldId id="409" r:id="rId10"/>
    <p:sldId id="385" r:id="rId11"/>
    <p:sldId id="410" r:id="rId12"/>
    <p:sldId id="317" r:id="rId13"/>
    <p:sldId id="387" r:id="rId14"/>
    <p:sldId id="304" r:id="rId15"/>
    <p:sldId id="319" r:id="rId16"/>
    <p:sldId id="386" r:id="rId17"/>
    <p:sldId id="363" r:id="rId18"/>
    <p:sldId id="281" r:id="rId19"/>
    <p:sldId id="327" r:id="rId20"/>
    <p:sldId id="279" r:id="rId21"/>
    <p:sldId id="323" r:id="rId22"/>
    <p:sldId id="325" r:id="rId23"/>
    <p:sldId id="399" r:id="rId24"/>
    <p:sldId id="349" r:id="rId25"/>
    <p:sldId id="351" r:id="rId26"/>
    <p:sldId id="350" r:id="rId27"/>
    <p:sldId id="352" r:id="rId28"/>
    <p:sldId id="353" r:id="rId29"/>
    <p:sldId id="287" r:id="rId30"/>
  </p:sldIdLst>
  <p:sldSz cx="9144000" cy="6858000" type="screen4x3"/>
  <p:notesSz cx="6794500" cy="9931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CC"/>
    <a:srgbClr val="CC0000"/>
    <a:srgbClr val="FCF600"/>
    <a:srgbClr val="ADEA00"/>
    <a:srgbClr val="CCFF33"/>
    <a:srgbClr val="CC0099"/>
    <a:srgbClr val="660066"/>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28" autoAdjust="0"/>
    <p:restoredTop sz="94660"/>
  </p:normalViewPr>
  <p:slideViewPr>
    <p:cSldViewPr>
      <p:cViewPr varScale="1">
        <p:scale>
          <a:sx n="105" d="100"/>
          <a:sy n="105" d="100"/>
        </p:scale>
        <p:origin x="1542" y="13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1282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jpeg>
</file>

<file path=ppt/media/image10.png>
</file>

<file path=ppt/media/image11.png>
</file>

<file path=ppt/media/image12.jpeg>
</file>

<file path=ppt/media/image13.pn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4283" cy="496570"/>
          </a:xfrm>
          <a:prstGeom prst="rect">
            <a:avLst/>
          </a:prstGeom>
        </p:spPr>
        <p:txBody>
          <a:bodyPr vert="horz" lIns="91440" tIns="45720" rIns="91440" bIns="45720" rtlCol="0"/>
          <a:lstStyle>
            <a:lvl1pPr algn="l">
              <a:defRPr sz="1200">
                <a:latin typeface="Arial" charset="0"/>
                <a:ea typeface="+mn-ea"/>
                <a:cs typeface="Arial" charset="0"/>
              </a:defRPr>
            </a:lvl1pPr>
          </a:lstStyle>
          <a:p>
            <a:pPr>
              <a:defRPr/>
            </a:pPr>
            <a:endParaRPr lang="en-AU"/>
          </a:p>
        </p:txBody>
      </p:sp>
      <p:sp>
        <p:nvSpPr>
          <p:cNvPr id="3" name="Date Placeholder 2"/>
          <p:cNvSpPr>
            <a:spLocks noGrp="1"/>
          </p:cNvSpPr>
          <p:nvPr>
            <p:ph type="dt" idx="1"/>
          </p:nvPr>
        </p:nvSpPr>
        <p:spPr>
          <a:xfrm>
            <a:off x="3848645" y="0"/>
            <a:ext cx="2944283" cy="496570"/>
          </a:xfrm>
          <a:prstGeom prst="rect">
            <a:avLst/>
          </a:prstGeom>
        </p:spPr>
        <p:txBody>
          <a:bodyPr vert="horz" lIns="91440" tIns="45720" rIns="91440" bIns="45720" rtlCol="0"/>
          <a:lstStyle>
            <a:lvl1pPr algn="r">
              <a:defRPr sz="1200">
                <a:latin typeface="Arial" charset="0"/>
                <a:ea typeface="+mn-ea"/>
                <a:cs typeface="Arial" charset="0"/>
              </a:defRPr>
            </a:lvl1pPr>
          </a:lstStyle>
          <a:p>
            <a:pPr>
              <a:defRPr/>
            </a:pPr>
            <a:fld id="{16E492BC-DCDD-405B-87CA-8CD62431FB0F}" type="datetimeFigureOut">
              <a:rPr lang="en-US"/>
              <a:pPr>
                <a:defRPr/>
              </a:pPr>
              <a:t>3/2/2019</a:t>
            </a:fld>
            <a:endParaRPr lang="en-AU"/>
          </a:p>
        </p:txBody>
      </p:sp>
      <p:sp>
        <p:nvSpPr>
          <p:cNvPr id="4" name="Slide Image Placeholder 3"/>
          <p:cNvSpPr>
            <a:spLocks noGrp="1" noRot="1" noChangeAspect="1"/>
          </p:cNvSpPr>
          <p:nvPr>
            <p:ph type="sldImg" idx="2"/>
          </p:nvPr>
        </p:nvSpPr>
        <p:spPr>
          <a:xfrm>
            <a:off x="914400" y="744538"/>
            <a:ext cx="4965700" cy="3724275"/>
          </a:xfrm>
          <a:prstGeom prst="rect">
            <a:avLst/>
          </a:prstGeom>
          <a:noFill/>
          <a:ln w="12700">
            <a:solidFill>
              <a:prstClr val="black"/>
            </a:solidFill>
          </a:ln>
        </p:spPr>
        <p:txBody>
          <a:bodyPr vert="horz" lIns="91440" tIns="45720" rIns="91440" bIns="45720" rtlCol="0" anchor="ctr"/>
          <a:lstStyle/>
          <a:p>
            <a:pPr lvl="0"/>
            <a:endParaRPr lang="en-AU" noProof="0"/>
          </a:p>
        </p:txBody>
      </p:sp>
      <p:sp>
        <p:nvSpPr>
          <p:cNvPr id="5" name="Notes Placeholder 4"/>
          <p:cNvSpPr>
            <a:spLocks noGrp="1"/>
          </p:cNvSpPr>
          <p:nvPr>
            <p:ph type="body" sz="quarter" idx="3"/>
          </p:nvPr>
        </p:nvSpPr>
        <p:spPr>
          <a:xfrm>
            <a:off x="679450" y="4717415"/>
            <a:ext cx="5435600" cy="446913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AU" noProof="0"/>
          </a:p>
        </p:txBody>
      </p:sp>
      <p:sp>
        <p:nvSpPr>
          <p:cNvPr id="6" name="Footer Placeholder 5"/>
          <p:cNvSpPr>
            <a:spLocks noGrp="1"/>
          </p:cNvSpPr>
          <p:nvPr>
            <p:ph type="ftr" sz="quarter" idx="4"/>
          </p:nvPr>
        </p:nvSpPr>
        <p:spPr>
          <a:xfrm>
            <a:off x="0" y="9433106"/>
            <a:ext cx="2944283" cy="496570"/>
          </a:xfrm>
          <a:prstGeom prst="rect">
            <a:avLst/>
          </a:prstGeom>
        </p:spPr>
        <p:txBody>
          <a:bodyPr vert="horz" lIns="91440" tIns="45720" rIns="91440" bIns="45720" rtlCol="0" anchor="b"/>
          <a:lstStyle>
            <a:lvl1pPr algn="l">
              <a:defRPr sz="1200">
                <a:latin typeface="Arial" charset="0"/>
                <a:ea typeface="+mn-ea"/>
                <a:cs typeface="Arial" charset="0"/>
              </a:defRPr>
            </a:lvl1pPr>
          </a:lstStyle>
          <a:p>
            <a:pPr>
              <a:defRPr/>
            </a:pPr>
            <a:endParaRPr lang="en-AU"/>
          </a:p>
        </p:txBody>
      </p:sp>
      <p:sp>
        <p:nvSpPr>
          <p:cNvPr id="7" name="Slide Number Placeholder 6"/>
          <p:cNvSpPr>
            <a:spLocks noGrp="1"/>
          </p:cNvSpPr>
          <p:nvPr>
            <p:ph type="sldNum" sz="quarter" idx="5"/>
          </p:nvPr>
        </p:nvSpPr>
        <p:spPr>
          <a:xfrm>
            <a:off x="3848645" y="9433106"/>
            <a:ext cx="2944283" cy="496570"/>
          </a:xfrm>
          <a:prstGeom prst="rect">
            <a:avLst/>
          </a:prstGeom>
        </p:spPr>
        <p:txBody>
          <a:bodyPr vert="horz" lIns="91440" tIns="45720" rIns="91440" bIns="45720" rtlCol="0" anchor="b"/>
          <a:lstStyle>
            <a:lvl1pPr algn="r">
              <a:defRPr sz="1200">
                <a:latin typeface="Arial" charset="0"/>
                <a:ea typeface="+mn-ea"/>
                <a:cs typeface="Arial" charset="0"/>
              </a:defRPr>
            </a:lvl1pPr>
          </a:lstStyle>
          <a:p>
            <a:pPr>
              <a:defRPr/>
            </a:pPr>
            <a:fld id="{28EB41F5-EC92-42D7-9612-D9C0C50F72E1}" type="slidenum">
              <a:rPr lang="en-AU"/>
              <a:pPr>
                <a:defRPr/>
              </a:pPr>
              <a:t>‹#›</a:t>
            </a:fld>
            <a:endParaRPr lang="en-AU"/>
          </a:p>
        </p:txBody>
      </p:sp>
    </p:spTree>
    <p:extLst>
      <p:ext uri="{BB962C8B-B14F-4D97-AF65-F5344CB8AC3E}">
        <p14:creationId xmlns:p14="http://schemas.microsoft.com/office/powerpoint/2010/main" val="266937858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pPr>
              <a:defRPr/>
            </a:pPr>
            <a:fld id="{28EB41F5-EC92-42D7-9612-D9C0C50F72E1}" type="slidenum">
              <a:rPr lang="en-AU" smtClean="0"/>
              <a:pPr>
                <a:defRPr/>
              </a:pPr>
              <a:t>1</a:t>
            </a:fld>
            <a:endParaRPr lang="en-AU"/>
          </a:p>
        </p:txBody>
      </p:sp>
    </p:spTree>
    <p:extLst>
      <p:ext uri="{BB962C8B-B14F-4D97-AF65-F5344CB8AC3E}">
        <p14:creationId xmlns:p14="http://schemas.microsoft.com/office/powerpoint/2010/main" val="7272088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2"/>
          <p:cNvSpPr>
            <a:spLocks noGrp="1" noRot="1" noChangeAspect="1" noTextEdit="1"/>
          </p:cNvSpPr>
          <p:nvPr>
            <p:ph type="sldImg"/>
          </p:nvPr>
        </p:nvSpPr>
        <p:spPr bwMode="auto">
          <a:noFill/>
          <a:ln>
            <a:solidFill>
              <a:srgbClr val="000000"/>
            </a:solidFill>
            <a:miter lim="800000"/>
            <a:headEnd/>
            <a:tailEnd/>
          </a:ln>
        </p:spPr>
      </p:sp>
      <p:sp>
        <p:nvSpPr>
          <p:cNvPr id="101378"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Rectangle 2"/>
          <p:cNvSpPr>
            <a:spLocks noGrp="1" noRot="1" noChangeAspect="1" noTextEdit="1"/>
          </p:cNvSpPr>
          <p:nvPr>
            <p:ph type="sldImg"/>
          </p:nvPr>
        </p:nvSpPr>
        <p:spPr bwMode="auto">
          <a:noFill/>
          <a:ln>
            <a:solidFill>
              <a:srgbClr val="000000"/>
            </a:solidFill>
            <a:miter lim="800000"/>
            <a:headEnd/>
            <a:tailEnd/>
          </a:ln>
        </p:spPr>
      </p:sp>
      <p:sp>
        <p:nvSpPr>
          <p:cNvPr id="103426"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Rectangle 2"/>
          <p:cNvSpPr>
            <a:spLocks noGrp="1" noRot="1" noChangeAspect="1" noTextEdit="1"/>
          </p:cNvSpPr>
          <p:nvPr>
            <p:ph type="sldImg"/>
          </p:nvPr>
        </p:nvSpPr>
        <p:spPr bwMode="auto">
          <a:noFill/>
          <a:ln>
            <a:solidFill>
              <a:srgbClr val="000000"/>
            </a:solidFill>
            <a:miter lim="800000"/>
            <a:headEnd/>
            <a:tailEnd/>
          </a:ln>
        </p:spPr>
      </p:sp>
      <p:sp>
        <p:nvSpPr>
          <p:cNvPr id="105474"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Rectangle 2"/>
          <p:cNvSpPr>
            <a:spLocks noGrp="1" noRot="1" noChangeAspect="1" noTextEdit="1"/>
          </p:cNvSpPr>
          <p:nvPr>
            <p:ph type="sldImg"/>
          </p:nvPr>
        </p:nvSpPr>
        <p:spPr bwMode="auto">
          <a:noFill/>
          <a:ln>
            <a:solidFill>
              <a:srgbClr val="000000"/>
            </a:solidFill>
            <a:miter lim="800000"/>
            <a:headEnd/>
            <a:tailEnd/>
          </a:ln>
        </p:spPr>
      </p:sp>
      <p:sp>
        <p:nvSpPr>
          <p:cNvPr id="107522"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2"/>
          <p:cNvSpPr>
            <a:spLocks noGrp="1" noRot="1" noChangeAspect="1" noTextEdit="1"/>
          </p:cNvSpPr>
          <p:nvPr>
            <p:ph type="sldImg"/>
          </p:nvPr>
        </p:nvSpPr>
        <p:spPr bwMode="auto">
          <a:noFill/>
          <a:ln>
            <a:solidFill>
              <a:srgbClr val="000000"/>
            </a:solidFill>
            <a:miter lim="800000"/>
            <a:headEnd/>
            <a:tailEnd/>
          </a:ln>
        </p:spPr>
      </p:sp>
      <p:sp>
        <p:nvSpPr>
          <p:cNvPr id="111618"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2"/>
          <p:cNvSpPr>
            <a:spLocks noGrp="1" noRot="1" noChangeAspect="1" noTextEdit="1"/>
          </p:cNvSpPr>
          <p:nvPr>
            <p:ph type="sldImg"/>
          </p:nvPr>
        </p:nvSpPr>
        <p:spPr bwMode="auto">
          <a:noFill/>
          <a:ln>
            <a:solidFill>
              <a:srgbClr val="000000"/>
            </a:solidFill>
            <a:miter lim="800000"/>
            <a:headEnd/>
            <a:tailEnd/>
          </a:ln>
        </p:spPr>
      </p:sp>
      <p:sp>
        <p:nvSpPr>
          <p:cNvPr id="113666"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Rectangle 2"/>
          <p:cNvSpPr>
            <a:spLocks noGrp="1" noRot="1" noChangeAspect="1" noTextEdit="1"/>
          </p:cNvSpPr>
          <p:nvPr>
            <p:ph type="sldImg"/>
          </p:nvPr>
        </p:nvSpPr>
        <p:spPr bwMode="auto">
          <a:noFill/>
          <a:ln>
            <a:solidFill>
              <a:srgbClr val="000000"/>
            </a:solidFill>
            <a:miter lim="800000"/>
            <a:headEnd/>
            <a:tailEnd/>
          </a:ln>
        </p:spPr>
      </p:sp>
      <p:sp>
        <p:nvSpPr>
          <p:cNvPr id="115714"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Rectangle 2"/>
          <p:cNvSpPr>
            <a:spLocks noGrp="1" noRot="1" noChangeAspect="1" noTextEdit="1"/>
          </p:cNvSpPr>
          <p:nvPr>
            <p:ph type="sldImg"/>
          </p:nvPr>
        </p:nvSpPr>
        <p:spPr bwMode="auto">
          <a:noFill/>
          <a:ln>
            <a:solidFill>
              <a:srgbClr val="000000"/>
            </a:solidFill>
            <a:miter lim="800000"/>
            <a:headEnd/>
            <a:tailEnd/>
          </a:ln>
        </p:spPr>
      </p:sp>
      <p:sp>
        <p:nvSpPr>
          <p:cNvPr id="140290"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Rectangle 2"/>
          <p:cNvSpPr>
            <a:spLocks noGrp="1" noRot="1" noChangeAspect="1" noTextEdit="1"/>
          </p:cNvSpPr>
          <p:nvPr>
            <p:ph type="sldImg"/>
          </p:nvPr>
        </p:nvSpPr>
        <p:spPr bwMode="auto">
          <a:noFill/>
          <a:ln>
            <a:solidFill>
              <a:srgbClr val="000000"/>
            </a:solidFill>
            <a:miter lim="800000"/>
            <a:headEnd/>
            <a:tailEnd/>
          </a:ln>
        </p:spPr>
      </p:sp>
      <p:sp>
        <p:nvSpPr>
          <p:cNvPr id="142338"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5" name="Rectangle 2"/>
          <p:cNvSpPr>
            <a:spLocks noGrp="1" noRot="1" noChangeAspect="1" noTextEdit="1"/>
          </p:cNvSpPr>
          <p:nvPr>
            <p:ph type="sldImg"/>
          </p:nvPr>
        </p:nvSpPr>
        <p:spPr bwMode="auto">
          <a:noFill/>
          <a:ln>
            <a:solidFill>
              <a:srgbClr val="000000"/>
            </a:solidFill>
            <a:miter lim="800000"/>
            <a:headEnd/>
            <a:tailEnd/>
          </a:ln>
        </p:spPr>
      </p:sp>
      <p:sp>
        <p:nvSpPr>
          <p:cNvPr id="144386"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p:cNvSpPr>
            <a:spLocks noGrp="1" noRot="1" noChangeAspect="1" noTextEdit="1"/>
          </p:cNvSpPr>
          <p:nvPr>
            <p:ph type="sldImg"/>
          </p:nvPr>
        </p:nvSpPr>
        <p:spPr bwMode="auto">
          <a:noFill/>
          <a:ln>
            <a:solidFill>
              <a:srgbClr val="000000"/>
            </a:solidFill>
            <a:miter lim="800000"/>
            <a:headEnd/>
            <a:tailEnd/>
          </a:ln>
        </p:spPr>
      </p:sp>
      <p:sp>
        <p:nvSpPr>
          <p:cNvPr id="84994"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3" name="Rectangle 2"/>
          <p:cNvSpPr>
            <a:spLocks noGrp="1" noRot="1" noChangeAspect="1" noTextEdit="1"/>
          </p:cNvSpPr>
          <p:nvPr>
            <p:ph type="sldImg"/>
          </p:nvPr>
        </p:nvSpPr>
        <p:spPr bwMode="auto">
          <a:noFill/>
          <a:ln>
            <a:solidFill>
              <a:srgbClr val="000000"/>
            </a:solidFill>
            <a:miter lim="800000"/>
            <a:headEnd/>
            <a:tailEnd/>
          </a:ln>
        </p:spPr>
      </p:sp>
      <p:sp>
        <p:nvSpPr>
          <p:cNvPr id="146434"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1" name="Rectangle 2"/>
          <p:cNvSpPr>
            <a:spLocks noGrp="1" noRot="1" noChangeAspect="1" noTextEdit="1"/>
          </p:cNvSpPr>
          <p:nvPr>
            <p:ph type="sldImg"/>
          </p:nvPr>
        </p:nvSpPr>
        <p:spPr bwMode="auto">
          <a:noFill/>
          <a:ln>
            <a:solidFill>
              <a:srgbClr val="000000"/>
            </a:solidFill>
            <a:miter lim="800000"/>
            <a:headEnd/>
            <a:tailEnd/>
          </a:ln>
        </p:spPr>
      </p:sp>
      <p:sp>
        <p:nvSpPr>
          <p:cNvPr id="148482"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29" name="Rectangle 2"/>
          <p:cNvSpPr>
            <a:spLocks noGrp="1" noRot="1" noChangeAspect="1" noTextEdit="1"/>
          </p:cNvSpPr>
          <p:nvPr>
            <p:ph type="sldImg"/>
          </p:nvPr>
        </p:nvSpPr>
        <p:spPr bwMode="auto">
          <a:noFill/>
          <a:ln>
            <a:solidFill>
              <a:srgbClr val="000000"/>
            </a:solidFill>
            <a:miter lim="800000"/>
            <a:headEnd/>
            <a:tailEnd/>
          </a:ln>
        </p:spPr>
      </p:sp>
      <p:sp>
        <p:nvSpPr>
          <p:cNvPr id="150530"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7" name="Rectangle 2"/>
          <p:cNvSpPr>
            <a:spLocks noGrp="1" noRot="1" noChangeAspect="1" noTextEdit="1"/>
          </p:cNvSpPr>
          <p:nvPr>
            <p:ph type="sldImg"/>
          </p:nvPr>
        </p:nvSpPr>
        <p:spPr bwMode="auto">
          <a:noFill/>
          <a:ln>
            <a:solidFill>
              <a:srgbClr val="000000"/>
            </a:solidFill>
            <a:miter lim="800000"/>
            <a:headEnd/>
            <a:tailEnd/>
          </a:ln>
        </p:spPr>
      </p:sp>
      <p:sp>
        <p:nvSpPr>
          <p:cNvPr id="152578"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5" name="Rectangle 2"/>
          <p:cNvSpPr>
            <a:spLocks noGrp="1" noRot="1" noChangeAspect="1" noTextEdit="1"/>
          </p:cNvSpPr>
          <p:nvPr>
            <p:ph type="sldImg"/>
          </p:nvPr>
        </p:nvSpPr>
        <p:spPr bwMode="auto">
          <a:noFill/>
          <a:ln>
            <a:solidFill>
              <a:srgbClr val="000000"/>
            </a:solidFill>
            <a:miter lim="800000"/>
            <a:headEnd/>
            <a:tailEnd/>
          </a:ln>
        </p:spPr>
      </p:sp>
      <p:sp>
        <p:nvSpPr>
          <p:cNvPr id="154626"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3" name="Rectangle 2"/>
          <p:cNvSpPr>
            <a:spLocks noGrp="1" noRot="1" noChangeAspect="1" noTextEdit="1"/>
          </p:cNvSpPr>
          <p:nvPr>
            <p:ph type="sldImg"/>
          </p:nvPr>
        </p:nvSpPr>
        <p:spPr bwMode="auto">
          <a:noFill/>
          <a:ln>
            <a:solidFill>
              <a:srgbClr val="000000"/>
            </a:solidFill>
            <a:miter lim="800000"/>
            <a:headEnd/>
            <a:tailEnd/>
          </a:ln>
        </p:spPr>
      </p:sp>
      <p:sp>
        <p:nvSpPr>
          <p:cNvPr id="156674"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1" name="Rectangle 2"/>
          <p:cNvSpPr>
            <a:spLocks noGrp="1" noRot="1" noChangeAspect="1" noTextEdit="1"/>
          </p:cNvSpPr>
          <p:nvPr>
            <p:ph type="sldImg"/>
          </p:nvPr>
        </p:nvSpPr>
        <p:spPr bwMode="auto">
          <a:noFill/>
          <a:ln>
            <a:solidFill>
              <a:srgbClr val="000000"/>
            </a:solidFill>
            <a:miter lim="800000"/>
            <a:headEnd/>
            <a:tailEnd/>
          </a:ln>
        </p:spPr>
      </p:sp>
      <p:sp>
        <p:nvSpPr>
          <p:cNvPr id="158722"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69" name="Rectangle 2"/>
          <p:cNvSpPr>
            <a:spLocks noGrp="1" noRot="1" noChangeAspect="1" noTextEdit="1"/>
          </p:cNvSpPr>
          <p:nvPr>
            <p:ph type="sldImg"/>
          </p:nvPr>
        </p:nvSpPr>
        <p:spPr bwMode="auto">
          <a:noFill/>
          <a:ln>
            <a:solidFill>
              <a:srgbClr val="000000"/>
            </a:solidFill>
            <a:miter lim="800000"/>
            <a:headEnd/>
            <a:tailEnd/>
          </a:ln>
        </p:spPr>
      </p:sp>
      <p:sp>
        <p:nvSpPr>
          <p:cNvPr id="160770"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7" name="Rectangle 2"/>
          <p:cNvSpPr>
            <a:spLocks noGrp="1" noRot="1" noChangeAspect="1" noTextEdit="1"/>
          </p:cNvSpPr>
          <p:nvPr>
            <p:ph type="sldImg"/>
          </p:nvPr>
        </p:nvSpPr>
        <p:spPr bwMode="auto">
          <a:noFill/>
          <a:ln>
            <a:solidFill>
              <a:srgbClr val="000000"/>
            </a:solidFill>
            <a:miter lim="800000"/>
            <a:headEnd/>
            <a:tailEnd/>
          </a:ln>
        </p:spPr>
      </p:sp>
      <p:sp>
        <p:nvSpPr>
          <p:cNvPr id="162818"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7" name="Rectangle 2"/>
          <p:cNvSpPr>
            <a:spLocks noGrp="1" noRot="1" noChangeAspect="1" noTextEdit="1"/>
          </p:cNvSpPr>
          <p:nvPr>
            <p:ph type="sldImg"/>
          </p:nvPr>
        </p:nvSpPr>
        <p:spPr bwMode="auto">
          <a:noFill/>
          <a:ln>
            <a:solidFill>
              <a:srgbClr val="000000"/>
            </a:solidFill>
            <a:miter lim="800000"/>
            <a:headEnd/>
            <a:tailEnd/>
          </a:ln>
        </p:spPr>
      </p:sp>
      <p:sp>
        <p:nvSpPr>
          <p:cNvPr id="183298"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p:cNvSpPr>
            <a:spLocks noGrp="1" noRot="1" noChangeAspect="1" noTextEdit="1"/>
          </p:cNvSpPr>
          <p:nvPr>
            <p:ph type="sldImg"/>
          </p:nvPr>
        </p:nvSpPr>
        <p:spPr bwMode="auto">
          <a:noFill/>
          <a:ln>
            <a:solidFill>
              <a:srgbClr val="000000"/>
            </a:solidFill>
            <a:miter lim="800000"/>
            <a:headEnd/>
            <a:tailEnd/>
          </a:ln>
        </p:spPr>
      </p:sp>
      <p:sp>
        <p:nvSpPr>
          <p:cNvPr id="87042"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p:cNvSpPr>
            <a:spLocks noGrp="1" noRot="1" noChangeAspect="1" noTextEdit="1"/>
          </p:cNvSpPr>
          <p:nvPr>
            <p:ph type="sldImg"/>
          </p:nvPr>
        </p:nvSpPr>
        <p:spPr bwMode="auto">
          <a:noFill/>
          <a:ln>
            <a:solidFill>
              <a:srgbClr val="000000"/>
            </a:solidFill>
            <a:miter lim="800000"/>
            <a:headEnd/>
            <a:tailEnd/>
          </a:ln>
        </p:spPr>
      </p:sp>
      <p:sp>
        <p:nvSpPr>
          <p:cNvPr id="89090"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p:cNvSpPr>
            <a:spLocks noGrp="1" noRot="1" noChangeAspect="1" noTextEdit="1"/>
          </p:cNvSpPr>
          <p:nvPr>
            <p:ph type="sldImg"/>
          </p:nvPr>
        </p:nvSpPr>
        <p:spPr bwMode="auto">
          <a:noFill/>
          <a:ln>
            <a:solidFill>
              <a:srgbClr val="000000"/>
            </a:solidFill>
            <a:miter lim="800000"/>
            <a:headEnd/>
            <a:tailEnd/>
          </a:ln>
        </p:spPr>
      </p:sp>
      <p:sp>
        <p:nvSpPr>
          <p:cNvPr id="91138"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p:cNvSpPr>
            <a:spLocks noGrp="1" noRot="1" noChangeAspect="1" noTextEdit="1"/>
          </p:cNvSpPr>
          <p:nvPr>
            <p:ph type="sldImg"/>
          </p:nvPr>
        </p:nvSpPr>
        <p:spPr bwMode="auto">
          <a:noFill/>
          <a:ln>
            <a:solidFill>
              <a:srgbClr val="000000"/>
            </a:solidFill>
            <a:miter lim="800000"/>
            <a:headEnd/>
            <a:tailEnd/>
          </a:ln>
        </p:spPr>
      </p:sp>
      <p:sp>
        <p:nvSpPr>
          <p:cNvPr id="93186"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p:cNvSpPr>
            <a:spLocks noGrp="1" noRot="1" noChangeAspect="1" noTextEdit="1"/>
          </p:cNvSpPr>
          <p:nvPr>
            <p:ph type="sldImg"/>
          </p:nvPr>
        </p:nvSpPr>
        <p:spPr bwMode="auto">
          <a:noFill/>
          <a:ln>
            <a:solidFill>
              <a:srgbClr val="000000"/>
            </a:solidFill>
            <a:miter lim="800000"/>
            <a:headEnd/>
            <a:tailEnd/>
          </a:ln>
        </p:spPr>
      </p:sp>
      <p:sp>
        <p:nvSpPr>
          <p:cNvPr id="95234"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2"/>
          <p:cNvSpPr>
            <a:spLocks noGrp="1" noRot="1" noChangeAspect="1" noTextEdit="1"/>
          </p:cNvSpPr>
          <p:nvPr>
            <p:ph type="sldImg"/>
          </p:nvPr>
        </p:nvSpPr>
        <p:spPr bwMode="auto">
          <a:noFill/>
          <a:ln>
            <a:solidFill>
              <a:srgbClr val="000000"/>
            </a:solidFill>
            <a:miter lim="800000"/>
            <a:headEnd/>
            <a:tailEnd/>
          </a:ln>
        </p:spPr>
      </p:sp>
      <p:sp>
        <p:nvSpPr>
          <p:cNvPr id="97282"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p:cNvSpPr>
            <a:spLocks noGrp="1" noRot="1" noChangeAspect="1" noTextEdit="1"/>
          </p:cNvSpPr>
          <p:nvPr>
            <p:ph type="sldImg"/>
          </p:nvPr>
        </p:nvSpPr>
        <p:spPr bwMode="auto">
          <a:noFill/>
          <a:ln>
            <a:solidFill>
              <a:srgbClr val="000000"/>
            </a:solidFill>
            <a:miter lim="800000"/>
            <a:headEnd/>
            <a:tailEnd/>
          </a:ln>
        </p:spPr>
      </p:sp>
      <p:sp>
        <p:nvSpPr>
          <p:cNvPr id="99330"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AU"/>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p>
            <a:pPr>
              <a:defRPr/>
            </a:pPr>
            <a:fld id="{6A5CEA77-580D-4C2F-8234-41EB5BB5E374}" type="datetimeFigureOut">
              <a:rPr lang="en-US" smtClean="0"/>
              <a:pPr>
                <a:defRPr/>
              </a:pPr>
              <a:t>3/2/2019</a:t>
            </a:fld>
            <a:endParaRPr lang="en-AU"/>
          </a:p>
        </p:txBody>
      </p:sp>
      <p:sp>
        <p:nvSpPr>
          <p:cNvPr id="5" name="Footer Placeholder 4"/>
          <p:cNvSpPr>
            <a:spLocks noGrp="1"/>
          </p:cNvSpPr>
          <p:nvPr>
            <p:ph type="ftr" sz="quarter" idx="11"/>
          </p:nvPr>
        </p:nvSpPr>
        <p:spPr/>
        <p:txBody>
          <a:bodyPr/>
          <a:lstStyle/>
          <a:p>
            <a:pPr>
              <a:defRPr/>
            </a:pPr>
            <a:endParaRPr lang="en-AU"/>
          </a:p>
        </p:txBody>
      </p:sp>
      <p:sp>
        <p:nvSpPr>
          <p:cNvPr id="6" name="Slide Number Placeholder 5"/>
          <p:cNvSpPr>
            <a:spLocks noGrp="1"/>
          </p:cNvSpPr>
          <p:nvPr>
            <p:ph type="sldNum" sz="quarter" idx="12"/>
          </p:nvPr>
        </p:nvSpPr>
        <p:spPr/>
        <p:txBody>
          <a:bodyPr/>
          <a:lstStyle/>
          <a:p>
            <a:pPr>
              <a:defRPr/>
            </a:pPr>
            <a:fld id="{B592B0E9-2FDA-48F6-A71F-A05DBB1B8FF3}" type="slidenum">
              <a:rPr lang="en-AU" smtClean="0"/>
              <a:pPr>
                <a:defRPr/>
              </a:pPr>
              <a:t>‹#›</a:t>
            </a:fld>
            <a:endParaRPr lang="en-AU"/>
          </a:p>
        </p:txBody>
      </p:sp>
    </p:spTree>
    <p:extLst>
      <p:ext uri="{BB962C8B-B14F-4D97-AF65-F5344CB8AC3E}">
        <p14:creationId xmlns:p14="http://schemas.microsoft.com/office/powerpoint/2010/main" val="3386421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pPr>
              <a:defRPr/>
            </a:pPr>
            <a:fld id="{5B7B2CF5-FC39-46AA-8CF5-04A85E8224D3}" type="datetimeFigureOut">
              <a:rPr lang="en-US" smtClean="0"/>
              <a:pPr>
                <a:defRPr/>
              </a:pPr>
              <a:t>3/2/2019</a:t>
            </a:fld>
            <a:endParaRPr lang="en-AU"/>
          </a:p>
        </p:txBody>
      </p:sp>
      <p:sp>
        <p:nvSpPr>
          <p:cNvPr id="5" name="Footer Placeholder 4"/>
          <p:cNvSpPr>
            <a:spLocks noGrp="1"/>
          </p:cNvSpPr>
          <p:nvPr>
            <p:ph type="ftr" sz="quarter" idx="11"/>
          </p:nvPr>
        </p:nvSpPr>
        <p:spPr/>
        <p:txBody>
          <a:bodyPr/>
          <a:lstStyle/>
          <a:p>
            <a:pPr>
              <a:defRPr/>
            </a:pPr>
            <a:endParaRPr lang="en-AU"/>
          </a:p>
        </p:txBody>
      </p:sp>
      <p:sp>
        <p:nvSpPr>
          <p:cNvPr id="6" name="Slide Number Placeholder 5"/>
          <p:cNvSpPr>
            <a:spLocks noGrp="1"/>
          </p:cNvSpPr>
          <p:nvPr>
            <p:ph type="sldNum" sz="quarter" idx="12"/>
          </p:nvPr>
        </p:nvSpPr>
        <p:spPr/>
        <p:txBody>
          <a:bodyPr/>
          <a:lstStyle/>
          <a:p>
            <a:pPr>
              <a:defRPr/>
            </a:pPr>
            <a:fld id="{1AFAFECF-80D4-4F8E-A161-536EE03A055F}" type="slidenum">
              <a:rPr lang="en-AU" smtClean="0"/>
              <a:pPr>
                <a:defRPr/>
              </a:pPr>
              <a:t>‹#›</a:t>
            </a:fld>
            <a:endParaRPr lang="en-AU"/>
          </a:p>
        </p:txBody>
      </p:sp>
    </p:spTree>
    <p:extLst>
      <p:ext uri="{BB962C8B-B14F-4D97-AF65-F5344CB8AC3E}">
        <p14:creationId xmlns:p14="http://schemas.microsoft.com/office/powerpoint/2010/main" val="3474231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pPr>
              <a:defRPr/>
            </a:pPr>
            <a:fld id="{92652D8C-DD5D-418A-9356-EBAEE7408AA2}" type="datetimeFigureOut">
              <a:rPr lang="en-US" smtClean="0"/>
              <a:pPr>
                <a:defRPr/>
              </a:pPr>
              <a:t>3/2/2019</a:t>
            </a:fld>
            <a:endParaRPr lang="en-AU"/>
          </a:p>
        </p:txBody>
      </p:sp>
      <p:sp>
        <p:nvSpPr>
          <p:cNvPr id="5" name="Footer Placeholder 4"/>
          <p:cNvSpPr>
            <a:spLocks noGrp="1"/>
          </p:cNvSpPr>
          <p:nvPr>
            <p:ph type="ftr" sz="quarter" idx="11"/>
          </p:nvPr>
        </p:nvSpPr>
        <p:spPr/>
        <p:txBody>
          <a:bodyPr/>
          <a:lstStyle/>
          <a:p>
            <a:pPr>
              <a:defRPr/>
            </a:pPr>
            <a:endParaRPr lang="en-AU"/>
          </a:p>
        </p:txBody>
      </p:sp>
      <p:sp>
        <p:nvSpPr>
          <p:cNvPr id="6" name="Slide Number Placeholder 5"/>
          <p:cNvSpPr>
            <a:spLocks noGrp="1"/>
          </p:cNvSpPr>
          <p:nvPr>
            <p:ph type="sldNum" sz="quarter" idx="12"/>
          </p:nvPr>
        </p:nvSpPr>
        <p:spPr/>
        <p:txBody>
          <a:bodyPr/>
          <a:lstStyle/>
          <a:p>
            <a:pPr>
              <a:defRPr/>
            </a:pPr>
            <a:fld id="{495B0094-057D-4D48-BB26-9E30470C5CBF}" type="slidenum">
              <a:rPr lang="en-AU" smtClean="0"/>
              <a:pPr>
                <a:defRPr/>
              </a:pPr>
              <a:t>‹#›</a:t>
            </a:fld>
            <a:endParaRPr lang="en-AU"/>
          </a:p>
        </p:txBody>
      </p:sp>
    </p:spTree>
    <p:extLst>
      <p:ext uri="{BB962C8B-B14F-4D97-AF65-F5344CB8AC3E}">
        <p14:creationId xmlns:p14="http://schemas.microsoft.com/office/powerpoint/2010/main" val="353703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pPr>
              <a:defRPr/>
            </a:pPr>
            <a:fld id="{8A313745-DD4B-40D8-BDB6-93924C5C4E6C}" type="datetimeFigureOut">
              <a:rPr lang="en-US" smtClean="0"/>
              <a:pPr>
                <a:defRPr/>
              </a:pPr>
              <a:t>3/2/2019</a:t>
            </a:fld>
            <a:endParaRPr lang="en-AU"/>
          </a:p>
        </p:txBody>
      </p:sp>
      <p:sp>
        <p:nvSpPr>
          <p:cNvPr id="5" name="Footer Placeholder 4"/>
          <p:cNvSpPr>
            <a:spLocks noGrp="1"/>
          </p:cNvSpPr>
          <p:nvPr>
            <p:ph type="ftr" sz="quarter" idx="11"/>
          </p:nvPr>
        </p:nvSpPr>
        <p:spPr/>
        <p:txBody>
          <a:bodyPr/>
          <a:lstStyle/>
          <a:p>
            <a:pPr>
              <a:defRPr/>
            </a:pPr>
            <a:endParaRPr lang="en-AU"/>
          </a:p>
        </p:txBody>
      </p:sp>
      <p:sp>
        <p:nvSpPr>
          <p:cNvPr id="6" name="Slide Number Placeholder 5"/>
          <p:cNvSpPr>
            <a:spLocks noGrp="1"/>
          </p:cNvSpPr>
          <p:nvPr>
            <p:ph type="sldNum" sz="quarter" idx="12"/>
          </p:nvPr>
        </p:nvSpPr>
        <p:spPr/>
        <p:txBody>
          <a:bodyPr/>
          <a:lstStyle/>
          <a:p>
            <a:pPr>
              <a:defRPr/>
            </a:pPr>
            <a:fld id="{E457415F-2CE6-4AB4-BBB4-A43CA9ECAC16}" type="slidenum">
              <a:rPr lang="en-AU" smtClean="0"/>
              <a:pPr>
                <a:defRPr/>
              </a:pPr>
              <a:t>‹#›</a:t>
            </a:fld>
            <a:endParaRPr lang="en-AU"/>
          </a:p>
        </p:txBody>
      </p:sp>
    </p:spTree>
    <p:extLst>
      <p:ext uri="{BB962C8B-B14F-4D97-AF65-F5344CB8AC3E}">
        <p14:creationId xmlns:p14="http://schemas.microsoft.com/office/powerpoint/2010/main" val="1570342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AU"/>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a:defRPr/>
            </a:pPr>
            <a:fld id="{7893A669-18D2-4F86-99DB-377838D4A3FB}" type="datetimeFigureOut">
              <a:rPr lang="en-US" smtClean="0"/>
              <a:pPr>
                <a:defRPr/>
              </a:pPr>
              <a:t>3/2/2019</a:t>
            </a:fld>
            <a:endParaRPr lang="en-AU"/>
          </a:p>
        </p:txBody>
      </p:sp>
      <p:sp>
        <p:nvSpPr>
          <p:cNvPr id="5" name="Footer Placeholder 4"/>
          <p:cNvSpPr>
            <a:spLocks noGrp="1"/>
          </p:cNvSpPr>
          <p:nvPr>
            <p:ph type="ftr" sz="quarter" idx="11"/>
          </p:nvPr>
        </p:nvSpPr>
        <p:spPr/>
        <p:txBody>
          <a:bodyPr/>
          <a:lstStyle/>
          <a:p>
            <a:pPr>
              <a:defRPr/>
            </a:pPr>
            <a:endParaRPr lang="en-AU"/>
          </a:p>
        </p:txBody>
      </p:sp>
      <p:sp>
        <p:nvSpPr>
          <p:cNvPr id="6" name="Slide Number Placeholder 5"/>
          <p:cNvSpPr>
            <a:spLocks noGrp="1"/>
          </p:cNvSpPr>
          <p:nvPr>
            <p:ph type="sldNum" sz="quarter" idx="12"/>
          </p:nvPr>
        </p:nvSpPr>
        <p:spPr/>
        <p:txBody>
          <a:bodyPr/>
          <a:lstStyle/>
          <a:p>
            <a:pPr>
              <a:defRPr/>
            </a:pPr>
            <a:fld id="{F8F347A6-3401-4C8F-8CC0-53B20B68E328}" type="slidenum">
              <a:rPr lang="en-AU" smtClean="0"/>
              <a:pPr>
                <a:defRPr/>
              </a:pPr>
              <a:t>‹#›</a:t>
            </a:fld>
            <a:endParaRPr lang="en-AU"/>
          </a:p>
        </p:txBody>
      </p:sp>
    </p:spTree>
    <p:extLst>
      <p:ext uri="{BB962C8B-B14F-4D97-AF65-F5344CB8AC3E}">
        <p14:creationId xmlns:p14="http://schemas.microsoft.com/office/powerpoint/2010/main" val="658818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6286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46291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p>
            <a:pPr>
              <a:defRPr/>
            </a:pPr>
            <a:fld id="{8F6D3C68-DF11-4F03-B02B-51D2D504676C}" type="datetimeFigureOut">
              <a:rPr lang="en-US" smtClean="0"/>
              <a:pPr>
                <a:defRPr/>
              </a:pPr>
              <a:t>3/2/2019</a:t>
            </a:fld>
            <a:endParaRPr lang="en-AU"/>
          </a:p>
        </p:txBody>
      </p:sp>
      <p:sp>
        <p:nvSpPr>
          <p:cNvPr id="6" name="Footer Placeholder 5"/>
          <p:cNvSpPr>
            <a:spLocks noGrp="1"/>
          </p:cNvSpPr>
          <p:nvPr>
            <p:ph type="ftr" sz="quarter" idx="11"/>
          </p:nvPr>
        </p:nvSpPr>
        <p:spPr/>
        <p:txBody>
          <a:bodyPr/>
          <a:lstStyle/>
          <a:p>
            <a:pPr>
              <a:defRPr/>
            </a:pPr>
            <a:endParaRPr lang="en-AU"/>
          </a:p>
        </p:txBody>
      </p:sp>
      <p:sp>
        <p:nvSpPr>
          <p:cNvPr id="7" name="Slide Number Placeholder 6"/>
          <p:cNvSpPr>
            <a:spLocks noGrp="1"/>
          </p:cNvSpPr>
          <p:nvPr>
            <p:ph type="sldNum" sz="quarter" idx="12"/>
          </p:nvPr>
        </p:nvSpPr>
        <p:spPr/>
        <p:txBody>
          <a:bodyPr/>
          <a:lstStyle/>
          <a:p>
            <a:pPr>
              <a:defRPr/>
            </a:pPr>
            <a:fld id="{40751163-35EE-4AAC-B43C-7E81EE23AD4F}" type="slidenum">
              <a:rPr lang="en-AU" smtClean="0"/>
              <a:pPr>
                <a:defRPr/>
              </a:pPr>
              <a:t>‹#›</a:t>
            </a:fld>
            <a:endParaRPr lang="en-AU"/>
          </a:p>
        </p:txBody>
      </p:sp>
    </p:spTree>
    <p:extLst>
      <p:ext uri="{BB962C8B-B14F-4D97-AF65-F5344CB8AC3E}">
        <p14:creationId xmlns:p14="http://schemas.microsoft.com/office/powerpoint/2010/main" val="5071912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AU"/>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p>
            <a:pPr>
              <a:defRPr/>
            </a:pPr>
            <a:fld id="{5CB2FD7D-E4FF-498F-8EA3-F5D011F00ACA}" type="datetimeFigureOut">
              <a:rPr lang="en-US" smtClean="0"/>
              <a:pPr>
                <a:defRPr/>
              </a:pPr>
              <a:t>3/2/2019</a:t>
            </a:fld>
            <a:endParaRPr lang="en-AU"/>
          </a:p>
        </p:txBody>
      </p:sp>
      <p:sp>
        <p:nvSpPr>
          <p:cNvPr id="8" name="Footer Placeholder 7"/>
          <p:cNvSpPr>
            <a:spLocks noGrp="1"/>
          </p:cNvSpPr>
          <p:nvPr>
            <p:ph type="ftr" sz="quarter" idx="11"/>
          </p:nvPr>
        </p:nvSpPr>
        <p:spPr/>
        <p:txBody>
          <a:bodyPr/>
          <a:lstStyle/>
          <a:p>
            <a:pPr>
              <a:defRPr/>
            </a:pPr>
            <a:endParaRPr lang="en-AU"/>
          </a:p>
        </p:txBody>
      </p:sp>
      <p:sp>
        <p:nvSpPr>
          <p:cNvPr id="9" name="Slide Number Placeholder 8"/>
          <p:cNvSpPr>
            <a:spLocks noGrp="1"/>
          </p:cNvSpPr>
          <p:nvPr>
            <p:ph type="sldNum" sz="quarter" idx="12"/>
          </p:nvPr>
        </p:nvSpPr>
        <p:spPr/>
        <p:txBody>
          <a:bodyPr/>
          <a:lstStyle/>
          <a:p>
            <a:pPr>
              <a:defRPr/>
            </a:pPr>
            <a:fld id="{7A798560-8379-4E8F-A608-20B094CE39F4}" type="slidenum">
              <a:rPr lang="en-AU" smtClean="0"/>
              <a:pPr>
                <a:defRPr/>
              </a:pPr>
              <a:t>‹#›</a:t>
            </a:fld>
            <a:endParaRPr lang="en-AU"/>
          </a:p>
        </p:txBody>
      </p:sp>
    </p:spTree>
    <p:extLst>
      <p:ext uri="{BB962C8B-B14F-4D97-AF65-F5344CB8AC3E}">
        <p14:creationId xmlns:p14="http://schemas.microsoft.com/office/powerpoint/2010/main" val="34897487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p>
            <a:pPr>
              <a:defRPr/>
            </a:pPr>
            <a:fld id="{0BE0FC71-D325-4F7E-B5E3-A895A73AC32E}" type="datetimeFigureOut">
              <a:rPr lang="en-US" smtClean="0"/>
              <a:pPr>
                <a:defRPr/>
              </a:pPr>
              <a:t>3/2/2019</a:t>
            </a:fld>
            <a:endParaRPr lang="en-AU"/>
          </a:p>
        </p:txBody>
      </p:sp>
      <p:sp>
        <p:nvSpPr>
          <p:cNvPr id="4" name="Footer Placeholder 3"/>
          <p:cNvSpPr>
            <a:spLocks noGrp="1"/>
          </p:cNvSpPr>
          <p:nvPr>
            <p:ph type="ftr" sz="quarter" idx="11"/>
          </p:nvPr>
        </p:nvSpPr>
        <p:spPr/>
        <p:txBody>
          <a:bodyPr/>
          <a:lstStyle/>
          <a:p>
            <a:pPr>
              <a:defRPr/>
            </a:pPr>
            <a:endParaRPr lang="en-AU"/>
          </a:p>
        </p:txBody>
      </p:sp>
      <p:sp>
        <p:nvSpPr>
          <p:cNvPr id="5" name="Slide Number Placeholder 4"/>
          <p:cNvSpPr>
            <a:spLocks noGrp="1"/>
          </p:cNvSpPr>
          <p:nvPr>
            <p:ph type="sldNum" sz="quarter" idx="12"/>
          </p:nvPr>
        </p:nvSpPr>
        <p:spPr/>
        <p:txBody>
          <a:bodyPr/>
          <a:lstStyle/>
          <a:p>
            <a:pPr>
              <a:defRPr/>
            </a:pPr>
            <a:fld id="{AF42563B-7FAA-4522-A12A-7BF2DEFD7929}" type="slidenum">
              <a:rPr lang="en-AU" smtClean="0"/>
              <a:pPr>
                <a:defRPr/>
              </a:pPr>
              <a:t>‹#›</a:t>
            </a:fld>
            <a:endParaRPr lang="en-AU"/>
          </a:p>
        </p:txBody>
      </p:sp>
    </p:spTree>
    <p:extLst>
      <p:ext uri="{BB962C8B-B14F-4D97-AF65-F5344CB8AC3E}">
        <p14:creationId xmlns:p14="http://schemas.microsoft.com/office/powerpoint/2010/main" val="3279249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3265F38C-FCE8-4FB4-B555-02FE00D0E5A7}" type="datetimeFigureOut">
              <a:rPr lang="en-US" smtClean="0"/>
              <a:pPr>
                <a:defRPr/>
              </a:pPr>
              <a:t>3/2/2019</a:t>
            </a:fld>
            <a:endParaRPr lang="en-AU"/>
          </a:p>
        </p:txBody>
      </p:sp>
      <p:sp>
        <p:nvSpPr>
          <p:cNvPr id="3" name="Footer Placeholder 2"/>
          <p:cNvSpPr>
            <a:spLocks noGrp="1"/>
          </p:cNvSpPr>
          <p:nvPr>
            <p:ph type="ftr" sz="quarter" idx="11"/>
          </p:nvPr>
        </p:nvSpPr>
        <p:spPr/>
        <p:txBody>
          <a:bodyPr/>
          <a:lstStyle/>
          <a:p>
            <a:pPr>
              <a:defRPr/>
            </a:pPr>
            <a:endParaRPr lang="en-AU"/>
          </a:p>
        </p:txBody>
      </p:sp>
      <p:sp>
        <p:nvSpPr>
          <p:cNvPr id="4" name="Slide Number Placeholder 3"/>
          <p:cNvSpPr>
            <a:spLocks noGrp="1"/>
          </p:cNvSpPr>
          <p:nvPr>
            <p:ph type="sldNum" sz="quarter" idx="12"/>
          </p:nvPr>
        </p:nvSpPr>
        <p:spPr/>
        <p:txBody>
          <a:bodyPr/>
          <a:lstStyle/>
          <a:p>
            <a:pPr>
              <a:defRPr/>
            </a:pPr>
            <a:fld id="{E96D27D2-0820-489E-B878-1155C8032CC7}" type="slidenum">
              <a:rPr lang="en-AU" smtClean="0"/>
              <a:pPr>
                <a:defRPr/>
              </a:pPr>
              <a:t>‹#›</a:t>
            </a:fld>
            <a:endParaRPr lang="en-AU"/>
          </a:p>
        </p:txBody>
      </p:sp>
    </p:spTree>
    <p:extLst>
      <p:ext uri="{BB962C8B-B14F-4D97-AF65-F5344CB8AC3E}">
        <p14:creationId xmlns:p14="http://schemas.microsoft.com/office/powerpoint/2010/main" val="100121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AU"/>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pPr>
              <a:defRPr/>
            </a:pPr>
            <a:fld id="{24822691-17EF-4314-AD34-4476C9F9A569}" type="datetimeFigureOut">
              <a:rPr lang="en-US" smtClean="0"/>
              <a:pPr>
                <a:defRPr/>
              </a:pPr>
              <a:t>3/2/2019</a:t>
            </a:fld>
            <a:endParaRPr lang="en-AU"/>
          </a:p>
        </p:txBody>
      </p:sp>
      <p:sp>
        <p:nvSpPr>
          <p:cNvPr id="6" name="Footer Placeholder 5"/>
          <p:cNvSpPr>
            <a:spLocks noGrp="1"/>
          </p:cNvSpPr>
          <p:nvPr>
            <p:ph type="ftr" sz="quarter" idx="11"/>
          </p:nvPr>
        </p:nvSpPr>
        <p:spPr/>
        <p:txBody>
          <a:bodyPr/>
          <a:lstStyle/>
          <a:p>
            <a:pPr>
              <a:defRPr/>
            </a:pPr>
            <a:endParaRPr lang="en-AU"/>
          </a:p>
        </p:txBody>
      </p:sp>
      <p:sp>
        <p:nvSpPr>
          <p:cNvPr id="7" name="Slide Number Placeholder 6"/>
          <p:cNvSpPr>
            <a:spLocks noGrp="1"/>
          </p:cNvSpPr>
          <p:nvPr>
            <p:ph type="sldNum" sz="quarter" idx="12"/>
          </p:nvPr>
        </p:nvSpPr>
        <p:spPr/>
        <p:txBody>
          <a:bodyPr/>
          <a:lstStyle/>
          <a:p>
            <a:pPr>
              <a:defRPr/>
            </a:pPr>
            <a:fld id="{2A5E5E4D-50B0-43CB-8C97-69373E584B4A}" type="slidenum">
              <a:rPr lang="en-AU" smtClean="0"/>
              <a:pPr>
                <a:defRPr/>
              </a:pPr>
              <a:t>‹#›</a:t>
            </a:fld>
            <a:endParaRPr lang="en-AU"/>
          </a:p>
        </p:txBody>
      </p:sp>
    </p:spTree>
    <p:extLst>
      <p:ext uri="{BB962C8B-B14F-4D97-AF65-F5344CB8AC3E}">
        <p14:creationId xmlns:p14="http://schemas.microsoft.com/office/powerpoint/2010/main" val="1624498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AU"/>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AU"/>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pPr>
              <a:defRPr/>
            </a:pPr>
            <a:fld id="{14FB0DB7-3312-4534-AD13-D8524FD25189}" type="datetimeFigureOut">
              <a:rPr lang="en-US" smtClean="0"/>
              <a:pPr>
                <a:defRPr/>
              </a:pPr>
              <a:t>3/2/2019</a:t>
            </a:fld>
            <a:endParaRPr lang="en-AU"/>
          </a:p>
        </p:txBody>
      </p:sp>
      <p:sp>
        <p:nvSpPr>
          <p:cNvPr id="6" name="Footer Placeholder 5"/>
          <p:cNvSpPr>
            <a:spLocks noGrp="1"/>
          </p:cNvSpPr>
          <p:nvPr>
            <p:ph type="ftr" sz="quarter" idx="11"/>
          </p:nvPr>
        </p:nvSpPr>
        <p:spPr/>
        <p:txBody>
          <a:bodyPr/>
          <a:lstStyle/>
          <a:p>
            <a:pPr>
              <a:defRPr/>
            </a:pPr>
            <a:endParaRPr lang="en-AU"/>
          </a:p>
        </p:txBody>
      </p:sp>
      <p:sp>
        <p:nvSpPr>
          <p:cNvPr id="7" name="Slide Number Placeholder 6"/>
          <p:cNvSpPr>
            <a:spLocks noGrp="1"/>
          </p:cNvSpPr>
          <p:nvPr>
            <p:ph type="sldNum" sz="quarter" idx="12"/>
          </p:nvPr>
        </p:nvSpPr>
        <p:spPr/>
        <p:txBody>
          <a:bodyPr/>
          <a:lstStyle/>
          <a:p>
            <a:pPr>
              <a:defRPr/>
            </a:pPr>
            <a:fld id="{9F35FFB1-A618-47C9-91EA-C0EBD2AEB788}" type="slidenum">
              <a:rPr lang="en-AU" smtClean="0"/>
              <a:pPr>
                <a:defRPr/>
              </a:pPr>
              <a:t>‹#›</a:t>
            </a:fld>
            <a:endParaRPr lang="en-AU"/>
          </a:p>
        </p:txBody>
      </p:sp>
    </p:spTree>
    <p:extLst>
      <p:ext uri="{BB962C8B-B14F-4D97-AF65-F5344CB8AC3E}">
        <p14:creationId xmlns:p14="http://schemas.microsoft.com/office/powerpoint/2010/main" val="2588348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AU"/>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fld id="{487F2345-2A38-44D6-995C-3C735B0084D5}" type="datetimeFigureOut">
              <a:rPr lang="en-US" smtClean="0"/>
              <a:pPr>
                <a:defRPr/>
              </a:pPr>
              <a:t>3/2/2019</a:t>
            </a:fld>
            <a:endParaRPr lang="en-AU"/>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n-AU"/>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fld id="{80D38014-3C4E-4DAD-8764-2F67F9B3DD57}" type="slidenum">
              <a:rPr lang="en-AU" smtClean="0"/>
              <a:pPr>
                <a:defRPr/>
              </a:pPr>
              <a:t>‹#›</a:t>
            </a:fld>
            <a:endParaRPr lang="en-AU"/>
          </a:p>
        </p:txBody>
      </p:sp>
    </p:spTree>
    <p:extLst>
      <p:ext uri="{BB962C8B-B14F-4D97-AF65-F5344CB8AC3E}">
        <p14:creationId xmlns:p14="http://schemas.microsoft.com/office/powerpoint/2010/main" val="3536433722"/>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www.google.com.au/url?sa=i&amp;rct=j&amp;q=&amp;esrc=s&amp;source=images&amp;cd=&amp;cad=rja&amp;uact=8&amp;ved=0ahUKEwiFhKyM9ZLZAhUEGZQKHUTqDm4QjRwIBw&amp;url=https://www.pinterest.co.uk/geografiando/geograf%C3%ADa/&amp;psig=AOvVaw0_KBVa0Cw0o2DTybSm-k4b&amp;ust=1518062323789591"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2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2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733610" y="2276872"/>
            <a:ext cx="5618515" cy="2541431"/>
          </a:xfrm>
        </p:spPr>
        <p:txBody>
          <a:bodyPr>
            <a:noAutofit/>
          </a:bodyPr>
          <a:lstStyle/>
          <a:p>
            <a:pPr algn="ctr"/>
            <a:r>
              <a:rPr lang="en-AU" sz="7200" b="1" dirty="0" smtClean="0">
                <a:solidFill>
                  <a:srgbClr val="0033CC"/>
                </a:solidFill>
                <a:latin typeface="Berlin Sans FB Demi" panose="020E0802020502020306" pitchFamily="34" charset="0"/>
              </a:rPr>
              <a:t>Mapping and Practical Skills</a:t>
            </a:r>
            <a:endParaRPr lang="en-AU" sz="7200" b="1" dirty="0">
              <a:solidFill>
                <a:srgbClr val="0033CC"/>
              </a:solidFill>
              <a:latin typeface="Berlin Sans FB Demi" panose="020E0802020502020306" pitchFamily="34" charset="0"/>
            </a:endParaRPr>
          </a:p>
        </p:txBody>
      </p:sp>
      <p:pic>
        <p:nvPicPr>
          <p:cNvPr id="5122" name="Picture 2" descr="Image result for keep calm and study mappi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9512" y="4005064"/>
            <a:ext cx="2057422" cy="240032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Image result for keep calm and study mapping">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76256" y="4005064"/>
            <a:ext cx="2057422" cy="2400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92737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Title 1"/>
          <p:cNvSpPr>
            <a:spLocks noGrp="1"/>
          </p:cNvSpPr>
          <p:nvPr>
            <p:ph type="title"/>
          </p:nvPr>
        </p:nvSpPr>
        <p:spPr/>
        <p:txBody>
          <a:bodyPr/>
          <a:lstStyle/>
          <a:p>
            <a:pPr eaLnBrk="1" hangingPunct="1"/>
            <a:r>
              <a:rPr lang="en-AU" b="1" dirty="0" smtClean="0">
                <a:solidFill>
                  <a:srgbClr val="0070C0"/>
                </a:solidFill>
              </a:rPr>
              <a:t>Comparing Scales</a:t>
            </a:r>
          </a:p>
        </p:txBody>
      </p:sp>
      <p:sp>
        <p:nvSpPr>
          <p:cNvPr id="100354" name="Content Placeholder 2"/>
          <p:cNvSpPr>
            <a:spLocks noGrp="1"/>
          </p:cNvSpPr>
          <p:nvPr>
            <p:ph idx="1"/>
          </p:nvPr>
        </p:nvSpPr>
        <p:spPr>
          <a:xfrm>
            <a:off x="468313" y="1412875"/>
            <a:ext cx="8229600" cy="4525963"/>
          </a:xfrm>
        </p:spPr>
        <p:txBody>
          <a:bodyPr/>
          <a:lstStyle/>
          <a:p>
            <a:pPr marL="400050" lvl="1" indent="0" eaLnBrk="1" hangingPunct="1">
              <a:buFont typeface="Arial" charset="0"/>
              <a:buNone/>
            </a:pPr>
            <a:r>
              <a:rPr lang="en-AU" smtClean="0"/>
              <a:t>Now it’s your turn…..</a:t>
            </a:r>
          </a:p>
          <a:p>
            <a:pPr marL="400050" lvl="1" indent="0" eaLnBrk="1" hangingPunct="1">
              <a:buFont typeface="Arial" charset="0"/>
              <a:buNone/>
            </a:pPr>
            <a:endParaRPr lang="en-AU" smtClean="0"/>
          </a:p>
          <a:p>
            <a:pPr marL="400050" lvl="1" indent="0" eaLnBrk="1" hangingPunct="1">
              <a:buFont typeface="Arial" charset="0"/>
              <a:buNone/>
            </a:pPr>
            <a:r>
              <a:rPr lang="en-AU" smtClean="0"/>
              <a:t>The distance between the 2 features is 10 cm on a map with a scale of 1:25,000.  The distance between the same 2 features is 4cm on the aerial photograph.    </a:t>
            </a:r>
          </a:p>
          <a:p>
            <a:pPr marL="400050" lvl="1" indent="0" eaLnBrk="1" hangingPunct="1">
              <a:buFont typeface="Arial" charset="0"/>
              <a:buNone/>
            </a:pPr>
            <a:endParaRPr lang="en-AU" smtClean="0"/>
          </a:p>
          <a:p>
            <a:pPr marL="400050" lvl="1" indent="0" eaLnBrk="1" hangingPunct="1">
              <a:buFont typeface="Arial" charset="0"/>
              <a:buNone/>
            </a:pPr>
            <a:r>
              <a:rPr lang="en-AU" smtClean="0">
                <a:solidFill>
                  <a:srgbClr val="FF0000"/>
                </a:solidFill>
              </a:rPr>
              <a:t>Question: </a:t>
            </a:r>
            <a:r>
              <a:rPr lang="en-AU" smtClean="0"/>
              <a:t>What is the scale of the aerial photograph? </a:t>
            </a:r>
          </a:p>
          <a:p>
            <a:pPr marL="0" indent="0" eaLnBrk="1" hangingPunct="1">
              <a:buFont typeface="Arial" charset="0"/>
              <a:buNone/>
            </a:pPr>
            <a:endParaRPr lang="en-AU" smtClean="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Title 1"/>
          <p:cNvSpPr>
            <a:spLocks noGrp="1"/>
          </p:cNvSpPr>
          <p:nvPr>
            <p:ph type="title"/>
          </p:nvPr>
        </p:nvSpPr>
        <p:spPr>
          <a:xfrm>
            <a:off x="468313" y="12700"/>
            <a:ext cx="8229600" cy="1143000"/>
          </a:xfrm>
        </p:spPr>
        <p:txBody>
          <a:bodyPr/>
          <a:lstStyle/>
          <a:p>
            <a:pPr eaLnBrk="1" hangingPunct="1"/>
            <a:r>
              <a:rPr lang="en-AU" smtClean="0">
                <a:solidFill>
                  <a:srgbClr val="FF0000"/>
                </a:solidFill>
              </a:rPr>
              <a:t>Answer</a:t>
            </a:r>
          </a:p>
        </p:txBody>
      </p:sp>
      <p:sp>
        <p:nvSpPr>
          <p:cNvPr id="3" name="Content Placeholder 2"/>
          <p:cNvSpPr>
            <a:spLocks noGrp="1"/>
          </p:cNvSpPr>
          <p:nvPr>
            <p:ph idx="1"/>
          </p:nvPr>
        </p:nvSpPr>
        <p:spPr>
          <a:xfrm>
            <a:off x="684213" y="1628775"/>
            <a:ext cx="8229600" cy="4525963"/>
          </a:xfrm>
        </p:spPr>
        <p:txBody>
          <a:bodyPr>
            <a:normAutofit fontScale="92500" lnSpcReduction="20000"/>
          </a:bodyPr>
          <a:lstStyle/>
          <a:p>
            <a:pPr eaLnBrk="1" hangingPunct="1">
              <a:defRPr/>
            </a:pPr>
            <a:endParaRPr lang="en-AU" sz="1600" dirty="0" smtClean="0"/>
          </a:p>
          <a:p>
            <a:pPr eaLnBrk="1" hangingPunct="1">
              <a:defRPr/>
            </a:pPr>
            <a:endParaRPr lang="en-AU" sz="1600" dirty="0"/>
          </a:p>
          <a:p>
            <a:pPr marL="0" indent="0" eaLnBrk="1" hangingPunct="1">
              <a:buFont typeface="Arial" charset="0"/>
              <a:buNone/>
              <a:defRPr/>
            </a:pPr>
            <a:r>
              <a:rPr lang="en-AU" sz="1600" b="1" dirty="0" smtClean="0"/>
              <a:t>		</a:t>
            </a:r>
            <a:r>
              <a:rPr lang="en-AU" sz="1600" b="1" u="sng" dirty="0" smtClean="0"/>
              <a:t>Scale </a:t>
            </a:r>
            <a:r>
              <a:rPr lang="en-AU" sz="1600" b="1" u="sng" dirty="0"/>
              <a:t>of Photo</a:t>
            </a:r>
            <a:r>
              <a:rPr lang="en-AU" sz="1600" b="1" dirty="0"/>
              <a:t>	= 	</a:t>
            </a:r>
            <a:r>
              <a:rPr lang="en-AU" sz="1600" b="1" u="sng" dirty="0" smtClean="0"/>
              <a:t>10 cm</a:t>
            </a:r>
            <a:endParaRPr lang="en-AU" sz="1600" b="1" dirty="0"/>
          </a:p>
          <a:p>
            <a:pPr marL="0" indent="0" eaLnBrk="1" hangingPunct="1">
              <a:buFont typeface="Arial" charset="0"/>
              <a:buNone/>
              <a:defRPr/>
            </a:pPr>
            <a:r>
              <a:rPr lang="en-AU" sz="1600" b="1" dirty="0"/>
              <a:t>		</a:t>
            </a:r>
            <a:r>
              <a:rPr lang="en-AU" sz="1600" b="1" dirty="0" smtClean="0"/>
              <a:t>     25 </a:t>
            </a:r>
            <a:r>
              <a:rPr lang="en-AU" sz="1600" b="1" dirty="0"/>
              <a:t>000			</a:t>
            </a:r>
            <a:r>
              <a:rPr lang="en-AU" sz="1600" b="1" dirty="0" smtClean="0"/>
              <a:t>4 </a:t>
            </a:r>
            <a:r>
              <a:rPr lang="en-AU" sz="1600" b="1" dirty="0"/>
              <a:t>cm</a:t>
            </a:r>
            <a:endParaRPr lang="en-AU" sz="1600" dirty="0"/>
          </a:p>
          <a:p>
            <a:pPr marL="0" indent="0" eaLnBrk="1" hangingPunct="1">
              <a:buFont typeface="Arial" charset="0"/>
              <a:buNone/>
              <a:defRPr/>
            </a:pPr>
            <a:r>
              <a:rPr lang="en-AU" sz="1600" dirty="0"/>
              <a:t> </a:t>
            </a:r>
          </a:p>
          <a:p>
            <a:pPr marL="0" indent="0" eaLnBrk="1" hangingPunct="1">
              <a:buFont typeface="Arial" charset="0"/>
              <a:buNone/>
              <a:defRPr/>
            </a:pPr>
            <a:r>
              <a:rPr lang="en-AU" sz="1600" b="1" dirty="0"/>
              <a:t>		Scale of Photo	= 	</a:t>
            </a:r>
            <a:r>
              <a:rPr lang="en-AU" sz="1600" b="1" u="sng" dirty="0" smtClean="0"/>
              <a:t>10 x 25 </a:t>
            </a:r>
            <a:r>
              <a:rPr lang="en-AU" sz="1600" b="1" u="sng" dirty="0"/>
              <a:t>000</a:t>
            </a:r>
            <a:endParaRPr lang="en-AU" sz="1600" b="1" dirty="0"/>
          </a:p>
          <a:p>
            <a:pPr marL="0" indent="0" eaLnBrk="1" hangingPunct="1">
              <a:buFont typeface="Arial" charset="0"/>
              <a:buNone/>
              <a:defRPr/>
            </a:pPr>
            <a:r>
              <a:rPr lang="en-AU" sz="1600" b="1" dirty="0"/>
              <a:t>					       </a:t>
            </a:r>
            <a:r>
              <a:rPr lang="en-AU" sz="1600" b="1" dirty="0" smtClean="0"/>
              <a:t>4 </a:t>
            </a:r>
            <a:endParaRPr lang="en-AU" sz="1600" dirty="0"/>
          </a:p>
          <a:p>
            <a:pPr marL="0" indent="0" eaLnBrk="1" hangingPunct="1">
              <a:buFont typeface="Arial" charset="0"/>
              <a:buNone/>
              <a:defRPr/>
            </a:pPr>
            <a:r>
              <a:rPr lang="en-AU" sz="1600" dirty="0"/>
              <a:t>	</a:t>
            </a:r>
          </a:p>
          <a:p>
            <a:pPr marL="0" indent="0" eaLnBrk="1" hangingPunct="1">
              <a:buFont typeface="Arial" charset="0"/>
              <a:buNone/>
              <a:defRPr/>
            </a:pPr>
            <a:r>
              <a:rPr lang="en-AU" sz="1600" b="1" dirty="0"/>
              <a:t>				= 	</a:t>
            </a:r>
            <a:r>
              <a:rPr lang="en-AU" sz="1600" b="1" u="sng" dirty="0" smtClean="0"/>
              <a:t>25 0000</a:t>
            </a:r>
            <a:endParaRPr lang="en-AU" sz="1600" b="1" dirty="0"/>
          </a:p>
          <a:p>
            <a:pPr marL="0" indent="0" eaLnBrk="1" hangingPunct="1">
              <a:buFont typeface="Arial" charset="0"/>
              <a:buNone/>
              <a:defRPr/>
            </a:pPr>
            <a:r>
              <a:rPr lang="en-AU" sz="1600" b="1" dirty="0"/>
              <a:t>					     </a:t>
            </a:r>
            <a:r>
              <a:rPr lang="en-AU" sz="1600" b="1" dirty="0" smtClean="0"/>
              <a:t>4</a:t>
            </a:r>
            <a:endParaRPr lang="en-AU" sz="1600" dirty="0"/>
          </a:p>
          <a:p>
            <a:pPr marL="0" indent="0" eaLnBrk="1" hangingPunct="1">
              <a:buFont typeface="Arial" charset="0"/>
              <a:buNone/>
              <a:defRPr/>
            </a:pPr>
            <a:r>
              <a:rPr lang="en-AU" sz="1600" dirty="0"/>
              <a:t> </a:t>
            </a:r>
            <a:r>
              <a:rPr lang="en-AU" sz="1600" b="1" dirty="0"/>
              <a:t>				= 	</a:t>
            </a:r>
            <a:r>
              <a:rPr lang="en-AU" sz="1600" b="1" dirty="0" smtClean="0"/>
              <a:t>62 </a:t>
            </a:r>
            <a:r>
              <a:rPr lang="en-AU" sz="1600" b="1" dirty="0"/>
              <a:t>500</a:t>
            </a:r>
          </a:p>
          <a:p>
            <a:pPr marL="0" indent="0" eaLnBrk="1" hangingPunct="1">
              <a:buFont typeface="Arial" charset="0"/>
              <a:buNone/>
              <a:defRPr/>
            </a:pPr>
            <a:r>
              <a:rPr lang="en-AU" sz="1600" b="1" dirty="0"/>
              <a:t>		Scale of Photo 	= 	1: </a:t>
            </a:r>
            <a:r>
              <a:rPr lang="en-AU" sz="1600" b="1" dirty="0" smtClean="0"/>
              <a:t>62 </a:t>
            </a:r>
            <a:r>
              <a:rPr lang="en-AU" sz="1600" b="1" dirty="0"/>
              <a:t>500</a:t>
            </a:r>
          </a:p>
          <a:p>
            <a:pPr eaLnBrk="1" hangingPunct="1">
              <a:defRPr/>
            </a:pPr>
            <a:endParaRPr lang="en-AU" sz="2800" dirty="0" smtClean="0"/>
          </a:p>
          <a:p>
            <a:pPr eaLnBrk="1" hangingPunct="1">
              <a:defRPr/>
            </a:pPr>
            <a:r>
              <a:rPr lang="en-AU" sz="2800" dirty="0" smtClean="0"/>
              <a:t>Note</a:t>
            </a:r>
            <a:r>
              <a:rPr lang="en-AU" sz="2800" dirty="0"/>
              <a:t>: The Map with the longer line distance between the places on the map has the larger scale </a:t>
            </a:r>
          </a:p>
          <a:p>
            <a:pPr eaLnBrk="1" hangingPunct="1">
              <a:defRPr/>
            </a:pPr>
            <a:endParaRPr lang="en-AU" dirty="0"/>
          </a:p>
        </p:txBody>
      </p:sp>
      <p:pic>
        <p:nvPicPr>
          <p:cNvPr id="102403" name="Picture 3"/>
          <p:cNvPicPr>
            <a:picLocks noChangeAspect="1" noChangeArrowheads="1"/>
          </p:cNvPicPr>
          <p:nvPr/>
        </p:nvPicPr>
        <p:blipFill>
          <a:blip r:embed="rId3"/>
          <a:srcRect t="12497"/>
          <a:stretch>
            <a:fillRect/>
          </a:stretch>
        </p:blipFill>
        <p:spPr bwMode="auto">
          <a:xfrm>
            <a:off x="1984375" y="1125538"/>
            <a:ext cx="4933950" cy="91598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Title 1"/>
          <p:cNvSpPr>
            <a:spLocks noGrp="1"/>
          </p:cNvSpPr>
          <p:nvPr>
            <p:ph type="title"/>
          </p:nvPr>
        </p:nvSpPr>
        <p:spPr>
          <a:xfrm>
            <a:off x="500063" y="0"/>
            <a:ext cx="8229600" cy="1143000"/>
          </a:xfrm>
        </p:spPr>
        <p:txBody>
          <a:bodyPr/>
          <a:lstStyle/>
          <a:p>
            <a:pPr eaLnBrk="1" hangingPunct="1"/>
            <a:r>
              <a:rPr lang="en-AU" smtClean="0"/>
              <a:t>Estimating area</a:t>
            </a:r>
          </a:p>
        </p:txBody>
      </p:sp>
      <p:pic>
        <p:nvPicPr>
          <p:cNvPr id="104450" name="Content Placeholder 3" descr="Document (10).jpg"/>
          <p:cNvPicPr>
            <a:picLocks noGrp="1" noChangeAspect="1"/>
          </p:cNvPicPr>
          <p:nvPr>
            <p:ph idx="1"/>
          </p:nvPr>
        </p:nvPicPr>
        <p:blipFill>
          <a:blip r:embed="rId3"/>
          <a:stretch>
            <a:fillRect/>
          </a:stretch>
        </p:blipFill>
        <p:spPr>
          <a:xfrm>
            <a:off x="4572000" y="1412776"/>
            <a:ext cx="3600450" cy="4314825"/>
          </a:xfrm>
        </p:spPr>
      </p:pic>
      <p:sp>
        <p:nvSpPr>
          <p:cNvPr id="104451" name="TextBox 4"/>
          <p:cNvSpPr txBox="1">
            <a:spLocks noChangeArrowheads="1"/>
          </p:cNvSpPr>
          <p:nvPr/>
        </p:nvSpPr>
        <p:spPr bwMode="auto">
          <a:xfrm>
            <a:off x="357188" y="1500188"/>
            <a:ext cx="3929062" cy="1754187"/>
          </a:xfrm>
          <a:prstGeom prst="rect">
            <a:avLst/>
          </a:prstGeom>
          <a:noFill/>
          <a:ln w="9525">
            <a:noFill/>
            <a:miter lim="800000"/>
            <a:headEnd/>
            <a:tailEnd/>
          </a:ln>
        </p:spPr>
        <p:txBody>
          <a:bodyPr>
            <a:spAutoFit/>
          </a:bodyPr>
          <a:lstStyle/>
          <a:p>
            <a:r>
              <a:rPr lang="en-AU">
                <a:cs typeface="Arial" charset="0"/>
              </a:rPr>
              <a:t>For features which are irregular in shape (e.g. lakes) count the number of complete grid squares that the feature occupies along with the number of incomplete grid squares to give the area in square kilometres</a:t>
            </a:r>
          </a:p>
        </p:txBody>
      </p:sp>
      <p:sp>
        <p:nvSpPr>
          <p:cNvPr id="104452" name="TextBox 5"/>
          <p:cNvSpPr txBox="1">
            <a:spLocks noChangeArrowheads="1"/>
          </p:cNvSpPr>
          <p:nvPr/>
        </p:nvSpPr>
        <p:spPr bwMode="auto">
          <a:xfrm>
            <a:off x="500063" y="4071938"/>
            <a:ext cx="3357562" cy="2308225"/>
          </a:xfrm>
          <a:prstGeom prst="rect">
            <a:avLst/>
          </a:prstGeom>
          <a:noFill/>
          <a:ln w="9525">
            <a:noFill/>
            <a:miter lim="800000"/>
            <a:headEnd/>
            <a:tailEnd/>
          </a:ln>
        </p:spPr>
        <p:txBody>
          <a:bodyPr>
            <a:spAutoFit/>
          </a:bodyPr>
          <a:lstStyle/>
          <a:p>
            <a:r>
              <a:rPr lang="en-AU">
                <a:cs typeface="Arial" charset="0"/>
              </a:rPr>
              <a:t>Example: determine the area of the island</a:t>
            </a:r>
          </a:p>
          <a:p>
            <a:endParaRPr lang="en-AU">
              <a:cs typeface="Arial" charset="0"/>
            </a:endParaRPr>
          </a:p>
          <a:p>
            <a:r>
              <a:rPr lang="en-AU">
                <a:cs typeface="Arial" charset="0"/>
              </a:rPr>
              <a:t>There are 42 complete grid squares.  Since each grid square is 1 square kilometre the approximate area of the island is 42 km </a:t>
            </a:r>
          </a:p>
        </p:txBody>
      </p:sp>
      <p:sp>
        <p:nvSpPr>
          <p:cNvPr id="104453" name="TextBox 6"/>
          <p:cNvSpPr txBox="1">
            <a:spLocks noChangeArrowheads="1"/>
          </p:cNvSpPr>
          <p:nvPr/>
        </p:nvSpPr>
        <p:spPr bwMode="auto">
          <a:xfrm>
            <a:off x="1071563" y="5929313"/>
            <a:ext cx="301625" cy="369887"/>
          </a:xfrm>
          <a:prstGeom prst="rect">
            <a:avLst/>
          </a:prstGeom>
          <a:noFill/>
          <a:ln w="9525">
            <a:noFill/>
            <a:miter lim="800000"/>
            <a:headEnd/>
            <a:tailEnd/>
          </a:ln>
        </p:spPr>
        <p:txBody>
          <a:bodyPr wrap="none">
            <a:spAutoFit/>
          </a:bodyPr>
          <a:lstStyle/>
          <a:p>
            <a:r>
              <a:rPr lang="en-AU">
                <a:cs typeface="Arial" charset="0"/>
              </a:rPr>
              <a:t>2</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Title 1"/>
          <p:cNvSpPr>
            <a:spLocks noGrp="1"/>
          </p:cNvSpPr>
          <p:nvPr>
            <p:ph type="title"/>
          </p:nvPr>
        </p:nvSpPr>
        <p:spPr>
          <a:xfrm>
            <a:off x="395288" y="-242888"/>
            <a:ext cx="8229600" cy="1143001"/>
          </a:xfrm>
        </p:spPr>
        <p:txBody>
          <a:bodyPr/>
          <a:lstStyle/>
          <a:p>
            <a:pPr eaLnBrk="1" hangingPunct="1"/>
            <a:r>
              <a:rPr lang="en-AU" b="1" smtClean="0">
                <a:solidFill>
                  <a:srgbClr val="FF0000"/>
                </a:solidFill>
              </a:rPr>
              <a:t>Area</a:t>
            </a:r>
          </a:p>
        </p:txBody>
      </p:sp>
      <p:sp>
        <p:nvSpPr>
          <p:cNvPr id="106498" name="Content Placeholder 2"/>
          <p:cNvSpPr>
            <a:spLocks noGrp="1"/>
          </p:cNvSpPr>
          <p:nvPr>
            <p:ph idx="1"/>
          </p:nvPr>
        </p:nvSpPr>
        <p:spPr>
          <a:xfrm>
            <a:off x="250825" y="836613"/>
            <a:ext cx="6985000" cy="5002212"/>
          </a:xfrm>
        </p:spPr>
        <p:txBody>
          <a:bodyPr/>
          <a:lstStyle/>
          <a:p>
            <a:pPr marL="0" indent="0" eaLnBrk="1" hangingPunct="1">
              <a:buFont typeface="Arial" charset="0"/>
              <a:buNone/>
            </a:pPr>
            <a:r>
              <a:rPr lang="en-AU" smtClean="0"/>
              <a:t>Questions involving the calculation of area frequently expect you to deal in Hectares or Square Metres</a:t>
            </a:r>
          </a:p>
          <a:p>
            <a:pPr marL="0" indent="0" eaLnBrk="1" hangingPunct="1">
              <a:buFont typeface="Arial" charset="0"/>
              <a:buNone/>
            </a:pPr>
            <a:r>
              <a:rPr lang="en-AU" smtClean="0"/>
              <a:t>E.g.  A football oval is about:</a:t>
            </a:r>
          </a:p>
          <a:p>
            <a:pPr marL="0" indent="0" eaLnBrk="1" hangingPunct="1">
              <a:buFont typeface="Arial" charset="0"/>
              <a:buNone/>
            </a:pPr>
            <a:endParaRPr lang="en-AU" smtClean="0"/>
          </a:p>
          <a:p>
            <a:pPr marL="0" indent="0" eaLnBrk="1" hangingPunct="1">
              <a:buFont typeface="Arial" charset="0"/>
              <a:buNone/>
            </a:pPr>
            <a:r>
              <a:rPr lang="en-AU" smtClean="0"/>
              <a:t>2 hectares (200 m by 100 m) or 2000 m</a:t>
            </a:r>
            <a:r>
              <a:rPr lang="en-AU" baseline="30000" smtClean="0"/>
              <a:t>2</a:t>
            </a:r>
          </a:p>
          <a:p>
            <a:pPr marL="0" indent="0" eaLnBrk="1" hangingPunct="1">
              <a:buFont typeface="Arial" charset="0"/>
              <a:buNone/>
            </a:pPr>
            <a:endParaRPr lang="en-AU" baseline="30000" smtClean="0"/>
          </a:p>
          <a:p>
            <a:pPr marL="0" indent="0" eaLnBrk="1" hangingPunct="1">
              <a:buFont typeface="Arial" charset="0"/>
              <a:buNone/>
            </a:pPr>
            <a:r>
              <a:rPr lang="en-AU" smtClean="0"/>
              <a:t>1 hectare is 100 m by 100 m (1000 m</a:t>
            </a:r>
            <a:r>
              <a:rPr lang="en-AU" baseline="30000" smtClean="0"/>
              <a:t>2</a:t>
            </a:r>
            <a:r>
              <a:rPr lang="en-AU" smtClean="0"/>
              <a:t>)</a:t>
            </a:r>
          </a:p>
          <a:p>
            <a:pPr marL="0" indent="0" eaLnBrk="1" hangingPunct="1">
              <a:buFont typeface="Arial" charset="0"/>
              <a:buNone/>
            </a:pPr>
            <a:r>
              <a:rPr lang="en-AU" smtClean="0"/>
              <a:t> </a:t>
            </a:r>
          </a:p>
          <a:p>
            <a:pPr marL="0" indent="0" eaLnBrk="1" hangingPunct="1">
              <a:buFont typeface="Arial" charset="0"/>
              <a:buNone/>
            </a:pPr>
            <a:r>
              <a:rPr lang="en-AU" smtClean="0"/>
              <a:t>1 sq km is 100 hectares</a:t>
            </a:r>
          </a:p>
          <a:p>
            <a:pPr marL="0" indent="0" eaLnBrk="1" hangingPunct="1">
              <a:buFont typeface="Arial" charset="0"/>
              <a:buNone/>
            </a:pPr>
            <a:endParaRPr lang="en-AU" smtClean="0"/>
          </a:p>
        </p:txBody>
      </p:sp>
      <p:pic>
        <p:nvPicPr>
          <p:cNvPr id="106499" name="Picture 2"/>
          <p:cNvPicPr>
            <a:picLocks noChangeAspect="1" noChangeArrowheads="1"/>
          </p:cNvPicPr>
          <p:nvPr/>
        </p:nvPicPr>
        <p:blipFill>
          <a:blip r:embed="rId3"/>
          <a:srcRect/>
          <a:stretch>
            <a:fillRect/>
          </a:stretch>
        </p:blipFill>
        <p:spPr bwMode="auto">
          <a:xfrm>
            <a:off x="7340600" y="4868863"/>
            <a:ext cx="1543050" cy="1323975"/>
          </a:xfrm>
          <a:prstGeom prst="rect">
            <a:avLst/>
          </a:prstGeom>
          <a:noFill/>
          <a:ln w="9525">
            <a:noFill/>
            <a:miter lim="800000"/>
            <a:headEnd/>
            <a:tailEnd/>
          </a:ln>
        </p:spPr>
      </p:pic>
      <p:pic>
        <p:nvPicPr>
          <p:cNvPr id="106500" name="Picture 3"/>
          <p:cNvPicPr>
            <a:picLocks noChangeAspect="1" noChangeArrowheads="1"/>
          </p:cNvPicPr>
          <p:nvPr/>
        </p:nvPicPr>
        <p:blipFill>
          <a:blip r:embed="rId4"/>
          <a:srcRect/>
          <a:stretch>
            <a:fillRect/>
          </a:stretch>
        </p:blipFill>
        <p:spPr bwMode="auto">
          <a:xfrm>
            <a:off x="6732588" y="1916113"/>
            <a:ext cx="2293937" cy="15271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Title 1"/>
          <p:cNvSpPr>
            <a:spLocks noGrp="1"/>
          </p:cNvSpPr>
          <p:nvPr>
            <p:ph type="title"/>
          </p:nvPr>
        </p:nvSpPr>
        <p:spPr>
          <a:xfrm>
            <a:off x="414337" y="-113106"/>
            <a:ext cx="8229601" cy="1143000"/>
          </a:xfrm>
        </p:spPr>
        <p:txBody>
          <a:bodyPr/>
          <a:lstStyle/>
          <a:p>
            <a:pPr eaLnBrk="1" hangingPunct="1"/>
            <a:r>
              <a:rPr lang="en-AU" b="1" dirty="0" smtClean="0">
                <a:solidFill>
                  <a:srgbClr val="0070C0"/>
                </a:solidFill>
              </a:rPr>
              <a:t>Calculating Time</a:t>
            </a:r>
          </a:p>
        </p:txBody>
      </p:sp>
      <p:sp>
        <p:nvSpPr>
          <p:cNvPr id="4" name="Isosceles Triangle 3"/>
          <p:cNvSpPr/>
          <p:nvPr/>
        </p:nvSpPr>
        <p:spPr>
          <a:xfrm>
            <a:off x="395288" y="1916113"/>
            <a:ext cx="3929062" cy="4214812"/>
          </a:xfrm>
          <a:prstGeom prst="triangl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AU" dirty="0"/>
          </a:p>
        </p:txBody>
      </p:sp>
      <p:cxnSp>
        <p:nvCxnSpPr>
          <p:cNvPr id="6" name="Straight Connector 5"/>
          <p:cNvCxnSpPr>
            <a:endCxn id="4" idx="5"/>
          </p:cNvCxnSpPr>
          <p:nvPr/>
        </p:nvCxnSpPr>
        <p:spPr>
          <a:xfrm flipV="1">
            <a:off x="1336675" y="4024313"/>
            <a:ext cx="2017713" cy="34925"/>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a:endCxn id="4" idx="3"/>
          </p:cNvCxnSpPr>
          <p:nvPr/>
        </p:nvCxnSpPr>
        <p:spPr>
          <a:xfrm rot="5400000">
            <a:off x="1343025" y="5089526"/>
            <a:ext cx="2071687" cy="36512"/>
          </a:xfrm>
          <a:prstGeom prst="line">
            <a:avLst/>
          </a:prstGeom>
          <a:ln w="22225" cmpd="sng"/>
        </p:spPr>
        <p:style>
          <a:lnRef idx="1">
            <a:schemeClr val="accent1"/>
          </a:lnRef>
          <a:fillRef idx="0">
            <a:schemeClr val="accent1"/>
          </a:fillRef>
          <a:effectRef idx="0">
            <a:schemeClr val="accent1"/>
          </a:effectRef>
          <a:fontRef idx="minor">
            <a:schemeClr val="tx1"/>
          </a:fontRef>
        </p:style>
      </p:cxnSp>
      <p:sp>
        <p:nvSpPr>
          <p:cNvPr id="110597" name="TextBox 8"/>
          <p:cNvSpPr txBox="1">
            <a:spLocks noChangeArrowheads="1"/>
          </p:cNvSpPr>
          <p:nvPr/>
        </p:nvSpPr>
        <p:spPr bwMode="auto">
          <a:xfrm>
            <a:off x="1042988" y="5229225"/>
            <a:ext cx="785812" cy="366713"/>
          </a:xfrm>
          <a:prstGeom prst="rect">
            <a:avLst/>
          </a:prstGeom>
          <a:noFill/>
          <a:ln w="9525">
            <a:noFill/>
            <a:miter lim="800000"/>
            <a:headEnd/>
            <a:tailEnd/>
          </a:ln>
        </p:spPr>
        <p:txBody>
          <a:bodyPr>
            <a:spAutoFit/>
          </a:bodyPr>
          <a:lstStyle/>
          <a:p>
            <a:r>
              <a:rPr lang="en-AU">
                <a:cs typeface="Arial" charset="0"/>
              </a:rPr>
              <a:t>speed</a:t>
            </a:r>
          </a:p>
        </p:txBody>
      </p:sp>
      <p:sp>
        <p:nvSpPr>
          <p:cNvPr id="110598" name="TextBox 9"/>
          <p:cNvSpPr txBox="1">
            <a:spLocks noChangeArrowheads="1"/>
          </p:cNvSpPr>
          <p:nvPr/>
        </p:nvSpPr>
        <p:spPr bwMode="auto">
          <a:xfrm>
            <a:off x="1857375" y="3286125"/>
            <a:ext cx="966788" cy="369888"/>
          </a:xfrm>
          <a:prstGeom prst="rect">
            <a:avLst/>
          </a:prstGeom>
          <a:noFill/>
          <a:ln w="9525">
            <a:noFill/>
            <a:miter lim="800000"/>
            <a:headEnd/>
            <a:tailEnd/>
          </a:ln>
        </p:spPr>
        <p:txBody>
          <a:bodyPr wrap="none">
            <a:spAutoFit/>
          </a:bodyPr>
          <a:lstStyle/>
          <a:p>
            <a:r>
              <a:rPr lang="en-AU">
                <a:cs typeface="Arial" charset="0"/>
              </a:rPr>
              <a:t>distance</a:t>
            </a:r>
          </a:p>
        </p:txBody>
      </p:sp>
      <p:sp>
        <p:nvSpPr>
          <p:cNvPr id="110599" name="TextBox 10"/>
          <p:cNvSpPr txBox="1">
            <a:spLocks noChangeArrowheads="1"/>
          </p:cNvSpPr>
          <p:nvPr/>
        </p:nvSpPr>
        <p:spPr bwMode="auto">
          <a:xfrm>
            <a:off x="2857500" y="5143500"/>
            <a:ext cx="614363" cy="369888"/>
          </a:xfrm>
          <a:prstGeom prst="rect">
            <a:avLst/>
          </a:prstGeom>
          <a:noFill/>
          <a:ln w="9525">
            <a:noFill/>
            <a:miter lim="800000"/>
            <a:headEnd/>
            <a:tailEnd/>
          </a:ln>
        </p:spPr>
        <p:txBody>
          <a:bodyPr wrap="none">
            <a:spAutoFit/>
          </a:bodyPr>
          <a:lstStyle/>
          <a:p>
            <a:r>
              <a:rPr lang="en-AU">
                <a:cs typeface="Arial" charset="0"/>
              </a:rPr>
              <a:t>time</a:t>
            </a:r>
          </a:p>
        </p:txBody>
      </p:sp>
      <p:sp>
        <p:nvSpPr>
          <p:cNvPr id="110600" name="TextBox 11"/>
          <p:cNvSpPr txBox="1">
            <a:spLocks noChangeArrowheads="1"/>
          </p:cNvSpPr>
          <p:nvPr/>
        </p:nvSpPr>
        <p:spPr bwMode="auto">
          <a:xfrm>
            <a:off x="4357688" y="2214563"/>
            <a:ext cx="835025" cy="369887"/>
          </a:xfrm>
          <a:prstGeom prst="rect">
            <a:avLst/>
          </a:prstGeom>
          <a:noFill/>
          <a:ln w="9525">
            <a:noFill/>
            <a:miter lim="800000"/>
            <a:headEnd/>
            <a:tailEnd/>
          </a:ln>
        </p:spPr>
        <p:txBody>
          <a:bodyPr wrap="none">
            <a:spAutoFit/>
          </a:bodyPr>
          <a:lstStyle/>
          <a:p>
            <a:r>
              <a:rPr lang="en-AU">
                <a:cs typeface="Arial" charset="0"/>
              </a:rPr>
              <a:t>time = </a:t>
            </a:r>
          </a:p>
        </p:txBody>
      </p:sp>
      <p:sp>
        <p:nvSpPr>
          <p:cNvPr id="110601" name="TextBox 12"/>
          <p:cNvSpPr txBox="1">
            <a:spLocks noChangeArrowheads="1"/>
          </p:cNvSpPr>
          <p:nvPr/>
        </p:nvSpPr>
        <p:spPr bwMode="auto">
          <a:xfrm>
            <a:off x="5072063" y="2071688"/>
            <a:ext cx="1428750" cy="369887"/>
          </a:xfrm>
          <a:prstGeom prst="rect">
            <a:avLst/>
          </a:prstGeom>
          <a:noFill/>
          <a:ln w="9525">
            <a:noFill/>
            <a:miter lim="800000"/>
            <a:headEnd/>
            <a:tailEnd/>
          </a:ln>
        </p:spPr>
        <p:txBody>
          <a:bodyPr>
            <a:spAutoFit/>
          </a:bodyPr>
          <a:lstStyle/>
          <a:p>
            <a:r>
              <a:rPr lang="en-AU">
                <a:cs typeface="Arial" charset="0"/>
              </a:rPr>
              <a:t>distance</a:t>
            </a:r>
          </a:p>
        </p:txBody>
      </p:sp>
      <p:cxnSp>
        <p:nvCxnSpPr>
          <p:cNvPr id="15" name="Straight Connector 14"/>
          <p:cNvCxnSpPr/>
          <p:nvPr/>
        </p:nvCxnSpPr>
        <p:spPr>
          <a:xfrm>
            <a:off x="5143500" y="2357438"/>
            <a:ext cx="1000125" cy="0"/>
          </a:xfrm>
          <a:prstGeom prst="line">
            <a:avLst/>
          </a:prstGeom>
        </p:spPr>
        <p:style>
          <a:lnRef idx="1">
            <a:schemeClr val="accent1"/>
          </a:lnRef>
          <a:fillRef idx="0">
            <a:schemeClr val="accent1"/>
          </a:fillRef>
          <a:effectRef idx="0">
            <a:schemeClr val="accent1"/>
          </a:effectRef>
          <a:fontRef idx="minor">
            <a:schemeClr val="tx1"/>
          </a:fontRef>
        </p:style>
      </p:cxnSp>
      <p:sp>
        <p:nvSpPr>
          <p:cNvPr id="110603" name="TextBox 15"/>
          <p:cNvSpPr txBox="1">
            <a:spLocks noChangeArrowheads="1"/>
          </p:cNvSpPr>
          <p:nvPr/>
        </p:nvSpPr>
        <p:spPr bwMode="auto">
          <a:xfrm>
            <a:off x="5214938" y="2286000"/>
            <a:ext cx="785812" cy="369888"/>
          </a:xfrm>
          <a:prstGeom prst="rect">
            <a:avLst/>
          </a:prstGeom>
          <a:noFill/>
          <a:ln w="9525">
            <a:noFill/>
            <a:miter lim="800000"/>
            <a:headEnd/>
            <a:tailEnd/>
          </a:ln>
        </p:spPr>
        <p:txBody>
          <a:bodyPr>
            <a:spAutoFit/>
          </a:bodyPr>
          <a:lstStyle/>
          <a:p>
            <a:r>
              <a:rPr lang="en-AU">
                <a:cs typeface="Arial" charset="0"/>
              </a:rPr>
              <a:t>speed</a:t>
            </a:r>
          </a:p>
        </p:txBody>
      </p:sp>
      <p:sp>
        <p:nvSpPr>
          <p:cNvPr id="110604" name="TextBox 16"/>
          <p:cNvSpPr txBox="1">
            <a:spLocks noChangeArrowheads="1"/>
          </p:cNvSpPr>
          <p:nvPr/>
        </p:nvSpPr>
        <p:spPr bwMode="auto">
          <a:xfrm>
            <a:off x="285750" y="642938"/>
            <a:ext cx="8643938" cy="646112"/>
          </a:xfrm>
          <a:prstGeom prst="rect">
            <a:avLst/>
          </a:prstGeom>
          <a:noFill/>
          <a:ln w="9525">
            <a:noFill/>
            <a:miter lim="800000"/>
            <a:headEnd/>
            <a:tailEnd/>
          </a:ln>
        </p:spPr>
        <p:txBody>
          <a:bodyPr>
            <a:spAutoFit/>
          </a:bodyPr>
          <a:lstStyle/>
          <a:p>
            <a:r>
              <a:rPr lang="en-AU">
                <a:cs typeface="Arial" charset="0"/>
              </a:rPr>
              <a:t>When working with topographic maps you may be required to calculate how long it would take to travel a specific distance at a certain speed.  </a:t>
            </a:r>
          </a:p>
        </p:txBody>
      </p:sp>
      <p:sp>
        <p:nvSpPr>
          <p:cNvPr id="110605" name="TextBox 17"/>
          <p:cNvSpPr txBox="1">
            <a:spLocks noChangeArrowheads="1"/>
          </p:cNvSpPr>
          <p:nvPr/>
        </p:nvSpPr>
        <p:spPr bwMode="auto">
          <a:xfrm>
            <a:off x="2857500" y="1428750"/>
            <a:ext cx="5929313" cy="923925"/>
          </a:xfrm>
          <a:prstGeom prst="rect">
            <a:avLst/>
          </a:prstGeom>
          <a:noFill/>
          <a:ln w="9525">
            <a:noFill/>
            <a:miter lim="800000"/>
            <a:headEnd/>
            <a:tailEnd/>
          </a:ln>
        </p:spPr>
        <p:txBody>
          <a:bodyPr>
            <a:spAutoFit/>
          </a:bodyPr>
          <a:lstStyle/>
          <a:p>
            <a:r>
              <a:rPr lang="en-AU" dirty="0">
                <a:cs typeface="Arial" charset="0"/>
              </a:rPr>
              <a:t>Example: how many minutes would it take to travel 30 km at 80 km/h?</a:t>
            </a:r>
          </a:p>
          <a:p>
            <a:endParaRPr lang="en-AU" dirty="0">
              <a:cs typeface="Arial" charset="0"/>
            </a:endParaRPr>
          </a:p>
        </p:txBody>
      </p:sp>
      <p:sp>
        <p:nvSpPr>
          <p:cNvPr id="110606" name="TextBox 18"/>
          <p:cNvSpPr txBox="1">
            <a:spLocks noChangeArrowheads="1"/>
          </p:cNvSpPr>
          <p:nvPr/>
        </p:nvSpPr>
        <p:spPr bwMode="auto">
          <a:xfrm>
            <a:off x="6786563" y="2071688"/>
            <a:ext cx="760412" cy="369887"/>
          </a:xfrm>
          <a:prstGeom prst="rect">
            <a:avLst/>
          </a:prstGeom>
          <a:noFill/>
          <a:ln w="9525">
            <a:noFill/>
            <a:miter lim="800000"/>
            <a:headEnd/>
            <a:tailEnd/>
          </a:ln>
        </p:spPr>
        <p:txBody>
          <a:bodyPr wrap="none">
            <a:spAutoFit/>
          </a:bodyPr>
          <a:lstStyle/>
          <a:p>
            <a:r>
              <a:rPr lang="en-AU">
                <a:cs typeface="Arial" charset="0"/>
              </a:rPr>
              <a:t>30 km</a:t>
            </a:r>
          </a:p>
        </p:txBody>
      </p:sp>
      <p:sp>
        <p:nvSpPr>
          <p:cNvPr id="110607" name="TextBox 19"/>
          <p:cNvSpPr txBox="1">
            <a:spLocks noChangeArrowheads="1"/>
          </p:cNvSpPr>
          <p:nvPr/>
        </p:nvSpPr>
        <p:spPr bwMode="auto">
          <a:xfrm>
            <a:off x="6715125" y="2286000"/>
            <a:ext cx="971550" cy="369888"/>
          </a:xfrm>
          <a:prstGeom prst="rect">
            <a:avLst/>
          </a:prstGeom>
          <a:noFill/>
          <a:ln w="9525">
            <a:noFill/>
            <a:miter lim="800000"/>
            <a:headEnd/>
            <a:tailEnd/>
          </a:ln>
        </p:spPr>
        <p:txBody>
          <a:bodyPr wrap="none">
            <a:spAutoFit/>
          </a:bodyPr>
          <a:lstStyle/>
          <a:p>
            <a:r>
              <a:rPr lang="en-AU">
                <a:cs typeface="Arial" charset="0"/>
              </a:rPr>
              <a:t>80 km/h</a:t>
            </a:r>
          </a:p>
        </p:txBody>
      </p:sp>
      <p:cxnSp>
        <p:nvCxnSpPr>
          <p:cNvPr id="21" name="Straight Connector 20"/>
          <p:cNvCxnSpPr/>
          <p:nvPr/>
        </p:nvCxnSpPr>
        <p:spPr>
          <a:xfrm>
            <a:off x="6715125" y="2357438"/>
            <a:ext cx="857250" cy="0"/>
          </a:xfrm>
          <a:prstGeom prst="line">
            <a:avLst/>
          </a:prstGeom>
        </p:spPr>
        <p:style>
          <a:lnRef idx="1">
            <a:schemeClr val="accent1"/>
          </a:lnRef>
          <a:fillRef idx="0">
            <a:schemeClr val="accent1"/>
          </a:fillRef>
          <a:effectRef idx="0">
            <a:schemeClr val="accent1"/>
          </a:effectRef>
          <a:fontRef idx="minor">
            <a:schemeClr val="tx1"/>
          </a:fontRef>
        </p:style>
      </p:cxnSp>
      <p:sp>
        <p:nvSpPr>
          <p:cNvPr id="110609" name="TextBox 21"/>
          <p:cNvSpPr txBox="1">
            <a:spLocks noChangeArrowheads="1"/>
          </p:cNvSpPr>
          <p:nvPr/>
        </p:nvSpPr>
        <p:spPr bwMode="auto">
          <a:xfrm>
            <a:off x="6286500" y="2214563"/>
            <a:ext cx="300038" cy="369887"/>
          </a:xfrm>
          <a:prstGeom prst="rect">
            <a:avLst/>
          </a:prstGeom>
          <a:noFill/>
          <a:ln w="9525">
            <a:noFill/>
            <a:miter lim="800000"/>
            <a:headEnd/>
            <a:tailEnd/>
          </a:ln>
        </p:spPr>
        <p:txBody>
          <a:bodyPr wrap="none">
            <a:spAutoFit/>
          </a:bodyPr>
          <a:lstStyle/>
          <a:p>
            <a:r>
              <a:rPr lang="en-AU">
                <a:cs typeface="Arial" charset="0"/>
              </a:rPr>
              <a:t>=</a:t>
            </a:r>
          </a:p>
        </p:txBody>
      </p:sp>
      <p:sp>
        <p:nvSpPr>
          <p:cNvPr id="110610" name="TextBox 23"/>
          <p:cNvSpPr txBox="1">
            <a:spLocks noChangeArrowheads="1"/>
          </p:cNvSpPr>
          <p:nvPr/>
        </p:nvSpPr>
        <p:spPr bwMode="auto">
          <a:xfrm>
            <a:off x="7643813" y="2143125"/>
            <a:ext cx="300037" cy="369888"/>
          </a:xfrm>
          <a:prstGeom prst="rect">
            <a:avLst/>
          </a:prstGeom>
          <a:noFill/>
          <a:ln w="9525">
            <a:noFill/>
            <a:miter lim="800000"/>
            <a:headEnd/>
            <a:tailEnd/>
          </a:ln>
        </p:spPr>
        <p:txBody>
          <a:bodyPr wrap="none">
            <a:spAutoFit/>
          </a:bodyPr>
          <a:lstStyle/>
          <a:p>
            <a:r>
              <a:rPr lang="en-AU">
                <a:cs typeface="Arial" charset="0"/>
              </a:rPr>
              <a:t>=</a:t>
            </a:r>
          </a:p>
        </p:txBody>
      </p:sp>
      <p:sp>
        <p:nvSpPr>
          <p:cNvPr id="110611" name="TextBox 24"/>
          <p:cNvSpPr txBox="1">
            <a:spLocks noChangeArrowheads="1"/>
          </p:cNvSpPr>
          <p:nvPr/>
        </p:nvSpPr>
        <p:spPr bwMode="auto">
          <a:xfrm>
            <a:off x="7929563" y="2143125"/>
            <a:ext cx="1050925" cy="369888"/>
          </a:xfrm>
          <a:prstGeom prst="rect">
            <a:avLst/>
          </a:prstGeom>
          <a:noFill/>
          <a:ln w="9525">
            <a:noFill/>
            <a:miter lim="800000"/>
            <a:headEnd/>
            <a:tailEnd/>
          </a:ln>
        </p:spPr>
        <p:txBody>
          <a:bodyPr wrap="none">
            <a:spAutoFit/>
          </a:bodyPr>
          <a:lstStyle/>
          <a:p>
            <a:r>
              <a:rPr lang="en-AU">
                <a:cs typeface="Arial" charset="0"/>
              </a:rPr>
              <a:t>0.375 hrs</a:t>
            </a:r>
          </a:p>
        </p:txBody>
      </p:sp>
      <p:sp>
        <p:nvSpPr>
          <p:cNvPr id="110612" name="TextBox 25"/>
          <p:cNvSpPr txBox="1">
            <a:spLocks noChangeArrowheads="1"/>
          </p:cNvSpPr>
          <p:nvPr/>
        </p:nvSpPr>
        <p:spPr bwMode="auto">
          <a:xfrm>
            <a:off x="7643813" y="2857500"/>
            <a:ext cx="1285875" cy="461963"/>
          </a:xfrm>
          <a:prstGeom prst="rect">
            <a:avLst/>
          </a:prstGeom>
          <a:noFill/>
          <a:ln w="9525">
            <a:noFill/>
            <a:miter lim="800000"/>
            <a:headEnd/>
            <a:tailEnd/>
          </a:ln>
        </p:spPr>
        <p:txBody>
          <a:bodyPr>
            <a:spAutoFit/>
          </a:bodyPr>
          <a:lstStyle/>
          <a:p>
            <a:r>
              <a:rPr lang="en-AU" sz="1200" b="1" dirty="0">
                <a:solidFill>
                  <a:srgbClr val="FF0000"/>
                </a:solidFill>
                <a:cs typeface="Arial" charset="0"/>
              </a:rPr>
              <a:t>Note this answer is in hours </a:t>
            </a:r>
          </a:p>
        </p:txBody>
      </p:sp>
      <p:cxnSp>
        <p:nvCxnSpPr>
          <p:cNvPr id="28" name="Straight Arrow Connector 27"/>
          <p:cNvCxnSpPr/>
          <p:nvPr/>
        </p:nvCxnSpPr>
        <p:spPr>
          <a:xfrm flipV="1">
            <a:off x="8143875" y="2500313"/>
            <a:ext cx="500063" cy="2857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0614" name="TextBox 29"/>
          <p:cNvSpPr txBox="1">
            <a:spLocks noChangeArrowheads="1"/>
          </p:cNvSpPr>
          <p:nvPr/>
        </p:nvSpPr>
        <p:spPr bwMode="auto">
          <a:xfrm>
            <a:off x="4214813" y="3571875"/>
            <a:ext cx="3786187" cy="923925"/>
          </a:xfrm>
          <a:prstGeom prst="rect">
            <a:avLst/>
          </a:prstGeom>
          <a:noFill/>
          <a:ln w="9525">
            <a:noFill/>
            <a:miter lim="800000"/>
            <a:headEnd/>
            <a:tailEnd/>
          </a:ln>
        </p:spPr>
        <p:txBody>
          <a:bodyPr>
            <a:spAutoFit/>
          </a:bodyPr>
          <a:lstStyle/>
          <a:p>
            <a:r>
              <a:rPr lang="en-AU">
                <a:cs typeface="Arial" charset="0"/>
              </a:rPr>
              <a:t>To convert 0.375 hours to minutes you need to multiply by 60 (because there are 60 minutes in an hour)</a:t>
            </a:r>
          </a:p>
        </p:txBody>
      </p:sp>
      <p:sp>
        <p:nvSpPr>
          <p:cNvPr id="110615" name="TextBox 30"/>
          <p:cNvSpPr txBox="1">
            <a:spLocks noChangeArrowheads="1"/>
          </p:cNvSpPr>
          <p:nvPr/>
        </p:nvSpPr>
        <p:spPr bwMode="auto">
          <a:xfrm>
            <a:off x="5429250" y="5072063"/>
            <a:ext cx="1635125" cy="923925"/>
          </a:xfrm>
          <a:prstGeom prst="rect">
            <a:avLst/>
          </a:prstGeom>
          <a:noFill/>
          <a:ln w="9525">
            <a:noFill/>
            <a:miter lim="800000"/>
            <a:headEnd/>
            <a:tailEnd/>
          </a:ln>
        </p:spPr>
        <p:txBody>
          <a:bodyPr wrap="none">
            <a:spAutoFit/>
          </a:bodyPr>
          <a:lstStyle/>
          <a:p>
            <a:r>
              <a:rPr lang="en-AU">
                <a:cs typeface="Arial" charset="0"/>
              </a:rPr>
              <a:t>= 0.375 x 60      </a:t>
            </a:r>
          </a:p>
          <a:p>
            <a:endParaRPr lang="en-AU">
              <a:cs typeface="Arial" charset="0"/>
            </a:endParaRPr>
          </a:p>
          <a:p>
            <a:r>
              <a:rPr lang="en-AU">
                <a:cs typeface="Arial" charset="0"/>
              </a:rPr>
              <a:t>= 22 minutes </a:t>
            </a:r>
          </a:p>
        </p:txBody>
      </p:sp>
      <p:grpSp>
        <p:nvGrpSpPr>
          <p:cNvPr id="110616" name="Group 31"/>
          <p:cNvGrpSpPr>
            <a:grpSpLocks/>
          </p:cNvGrpSpPr>
          <p:nvPr/>
        </p:nvGrpSpPr>
        <p:grpSpPr bwMode="auto">
          <a:xfrm>
            <a:off x="395288" y="1916113"/>
            <a:ext cx="3929062" cy="4227512"/>
            <a:chOff x="249" y="1207"/>
            <a:chExt cx="2475" cy="2663"/>
          </a:xfrm>
        </p:grpSpPr>
        <p:sp>
          <p:nvSpPr>
            <p:cNvPr id="2" name="Isosceles Triangle 3"/>
            <p:cNvSpPr/>
            <p:nvPr/>
          </p:nvSpPr>
          <p:spPr>
            <a:xfrm>
              <a:off x="249" y="1207"/>
              <a:ext cx="2475" cy="2655"/>
            </a:xfrm>
            <a:prstGeom prst="triangl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AU" dirty="0"/>
            </a:p>
          </p:txBody>
        </p:sp>
        <p:cxnSp>
          <p:nvCxnSpPr>
            <p:cNvPr id="3" name="Straight Connector 5"/>
            <p:cNvCxnSpPr>
              <a:endCxn id="0" idx="3"/>
            </p:cNvCxnSpPr>
            <p:nvPr/>
          </p:nvCxnSpPr>
          <p:spPr>
            <a:xfrm flipV="1">
              <a:off x="842" y="2535"/>
              <a:ext cx="1271" cy="22"/>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Straight Connector 7"/>
            <p:cNvCxnSpPr>
              <a:endCxn id="0" idx="3"/>
            </p:cNvCxnSpPr>
            <p:nvPr/>
          </p:nvCxnSpPr>
          <p:spPr>
            <a:xfrm rot="5400000">
              <a:off x="846" y="3206"/>
              <a:ext cx="1305" cy="23"/>
            </a:xfrm>
            <a:prstGeom prst="line">
              <a:avLst/>
            </a:prstGeom>
            <a:ln w="22225" cmpd="sng"/>
          </p:spPr>
          <p:style>
            <a:lnRef idx="1">
              <a:schemeClr val="accent1"/>
            </a:lnRef>
            <a:fillRef idx="0">
              <a:schemeClr val="accent1"/>
            </a:fillRef>
            <a:effectRef idx="0">
              <a:schemeClr val="accent1"/>
            </a:effectRef>
            <a:fontRef idx="minor">
              <a:schemeClr val="tx1"/>
            </a:fontRef>
          </p:style>
        </p:cxnSp>
        <p:sp>
          <p:nvSpPr>
            <p:cNvPr id="110620" name="TextBox 8"/>
            <p:cNvSpPr txBox="1">
              <a:spLocks noChangeArrowheads="1"/>
            </p:cNvSpPr>
            <p:nvPr/>
          </p:nvSpPr>
          <p:spPr bwMode="auto">
            <a:xfrm>
              <a:off x="657" y="3294"/>
              <a:ext cx="495" cy="231"/>
            </a:xfrm>
            <a:prstGeom prst="rect">
              <a:avLst/>
            </a:prstGeom>
            <a:noFill/>
            <a:ln w="9525">
              <a:noFill/>
              <a:miter lim="800000"/>
              <a:headEnd/>
              <a:tailEnd/>
            </a:ln>
          </p:spPr>
          <p:txBody>
            <a:bodyPr>
              <a:spAutoFit/>
            </a:bodyPr>
            <a:lstStyle/>
            <a:p>
              <a:r>
                <a:rPr lang="en-AU" b="1" dirty="0">
                  <a:solidFill>
                    <a:srgbClr val="002060"/>
                  </a:solidFill>
                  <a:cs typeface="Arial" charset="0"/>
                </a:rPr>
                <a:t>speed</a:t>
              </a:r>
            </a:p>
          </p:txBody>
        </p:sp>
        <p:sp>
          <p:nvSpPr>
            <p:cNvPr id="110621" name="TextBox 9"/>
            <p:cNvSpPr txBox="1">
              <a:spLocks noChangeArrowheads="1"/>
            </p:cNvSpPr>
            <p:nvPr/>
          </p:nvSpPr>
          <p:spPr bwMode="auto">
            <a:xfrm>
              <a:off x="1141" y="2091"/>
              <a:ext cx="617" cy="233"/>
            </a:xfrm>
            <a:prstGeom prst="rect">
              <a:avLst/>
            </a:prstGeom>
            <a:noFill/>
            <a:ln w="9525">
              <a:noFill/>
              <a:miter lim="800000"/>
              <a:headEnd/>
              <a:tailEnd/>
            </a:ln>
          </p:spPr>
          <p:txBody>
            <a:bodyPr wrap="none">
              <a:spAutoFit/>
            </a:bodyPr>
            <a:lstStyle/>
            <a:p>
              <a:r>
                <a:rPr lang="en-AU" b="1" dirty="0">
                  <a:solidFill>
                    <a:srgbClr val="002060"/>
                  </a:solidFill>
                  <a:cs typeface="Arial" charset="0"/>
                </a:rPr>
                <a:t>distance</a:t>
              </a:r>
            </a:p>
          </p:txBody>
        </p:sp>
        <p:sp>
          <p:nvSpPr>
            <p:cNvPr id="110622" name="TextBox 10"/>
            <p:cNvSpPr txBox="1">
              <a:spLocks noChangeArrowheads="1"/>
            </p:cNvSpPr>
            <p:nvPr/>
          </p:nvSpPr>
          <p:spPr bwMode="auto">
            <a:xfrm>
              <a:off x="1800" y="3240"/>
              <a:ext cx="393" cy="233"/>
            </a:xfrm>
            <a:prstGeom prst="rect">
              <a:avLst/>
            </a:prstGeom>
            <a:noFill/>
            <a:ln w="9525">
              <a:noFill/>
              <a:miter lim="800000"/>
              <a:headEnd/>
              <a:tailEnd/>
            </a:ln>
          </p:spPr>
          <p:txBody>
            <a:bodyPr wrap="none">
              <a:spAutoFit/>
            </a:bodyPr>
            <a:lstStyle/>
            <a:p>
              <a:r>
                <a:rPr lang="en-AU" b="1" dirty="0">
                  <a:solidFill>
                    <a:srgbClr val="002060"/>
                  </a:solidFill>
                  <a:cs typeface="Arial" charset="0"/>
                </a:rPr>
                <a:t>time</a:t>
              </a:r>
            </a:p>
          </p:txBody>
        </p:sp>
      </p:gr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Title 1"/>
          <p:cNvSpPr>
            <a:spLocks noGrp="1"/>
          </p:cNvSpPr>
          <p:nvPr>
            <p:ph type="title"/>
          </p:nvPr>
        </p:nvSpPr>
        <p:spPr>
          <a:xfrm>
            <a:off x="468313" y="260350"/>
            <a:ext cx="8229600" cy="1143000"/>
          </a:xfrm>
        </p:spPr>
        <p:txBody>
          <a:bodyPr/>
          <a:lstStyle/>
          <a:p>
            <a:pPr eaLnBrk="1" hangingPunct="1"/>
            <a:r>
              <a:rPr lang="en-AU" b="1" dirty="0" smtClean="0">
                <a:solidFill>
                  <a:srgbClr val="FF0000"/>
                </a:solidFill>
              </a:rPr>
              <a:t>NOTE</a:t>
            </a:r>
          </a:p>
        </p:txBody>
      </p:sp>
      <p:sp>
        <p:nvSpPr>
          <p:cNvPr id="112642" name="Content Placeholder 2"/>
          <p:cNvSpPr>
            <a:spLocks noGrp="1"/>
          </p:cNvSpPr>
          <p:nvPr>
            <p:ph idx="1"/>
          </p:nvPr>
        </p:nvSpPr>
        <p:spPr/>
        <p:txBody>
          <a:bodyPr/>
          <a:lstStyle/>
          <a:p>
            <a:pPr eaLnBrk="1" hangingPunct="1">
              <a:buFont typeface="Arial" charset="0"/>
              <a:buNone/>
            </a:pPr>
            <a:r>
              <a:rPr lang="en-AU" dirty="0" smtClean="0"/>
              <a:t> </a:t>
            </a:r>
          </a:p>
          <a:p>
            <a:pPr eaLnBrk="1" hangingPunct="1">
              <a:buFont typeface="Arial" charset="0"/>
              <a:buNone/>
            </a:pPr>
            <a:r>
              <a:rPr lang="en-AU" dirty="0" smtClean="0"/>
              <a:t>Many students forget to convert their answer to minutes by multiplying their answer by 60!</a:t>
            </a:r>
          </a:p>
        </p:txBody>
      </p:sp>
      <p:pic>
        <p:nvPicPr>
          <p:cNvPr id="5122" name="Picture 2" descr="C:\Users\e2041615\AppData\Local\Microsoft\Windows\Temporary Internet Files\Content.IE5\TM8SEV2T\writing-hand-silhouette[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04248" y="4077072"/>
            <a:ext cx="1920825" cy="1920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Title 1"/>
          <p:cNvSpPr>
            <a:spLocks noGrp="1"/>
          </p:cNvSpPr>
          <p:nvPr>
            <p:ph type="title"/>
          </p:nvPr>
        </p:nvSpPr>
        <p:spPr>
          <a:xfrm>
            <a:off x="0" y="333375"/>
            <a:ext cx="6911975" cy="1143000"/>
          </a:xfrm>
        </p:spPr>
        <p:txBody>
          <a:bodyPr/>
          <a:lstStyle/>
          <a:p>
            <a:pPr eaLnBrk="1" hangingPunct="1"/>
            <a:r>
              <a:rPr lang="en-AU" b="1" dirty="0" smtClean="0">
                <a:solidFill>
                  <a:srgbClr val="FF0000"/>
                </a:solidFill>
              </a:rPr>
              <a:t>Time Speed Distance Test</a:t>
            </a:r>
          </a:p>
        </p:txBody>
      </p:sp>
      <p:sp>
        <p:nvSpPr>
          <p:cNvPr id="3" name="Content Placeholder 2"/>
          <p:cNvSpPr>
            <a:spLocks noGrp="1"/>
          </p:cNvSpPr>
          <p:nvPr>
            <p:ph idx="1"/>
          </p:nvPr>
        </p:nvSpPr>
        <p:spPr/>
        <p:txBody>
          <a:bodyPr/>
          <a:lstStyle/>
          <a:p>
            <a:pPr marL="0" indent="0" eaLnBrk="1" hangingPunct="1">
              <a:buFont typeface="Arial" charset="0"/>
              <a:buNone/>
              <a:defRPr/>
            </a:pPr>
            <a:r>
              <a:rPr lang="en-AU" b="1" dirty="0" smtClean="0"/>
              <a:t>Try these</a:t>
            </a:r>
          </a:p>
          <a:p>
            <a:pPr marL="0" indent="0" eaLnBrk="1" hangingPunct="1">
              <a:buFont typeface="Arial" charset="0"/>
              <a:buNone/>
              <a:defRPr/>
            </a:pPr>
            <a:endParaRPr lang="en-AU" dirty="0"/>
          </a:p>
          <a:p>
            <a:pPr marL="514350" indent="-514350" eaLnBrk="1" hangingPunct="1">
              <a:buFont typeface="Arial" charset="0"/>
              <a:buAutoNum type="arabicPeriod"/>
              <a:defRPr/>
            </a:pPr>
            <a:r>
              <a:rPr lang="en-AU" dirty="0" smtClean="0"/>
              <a:t>d = 20 km        s = 30 km/h            t = ?</a:t>
            </a:r>
          </a:p>
          <a:p>
            <a:pPr marL="514350" indent="-514350" eaLnBrk="1" hangingPunct="1">
              <a:buFont typeface="Arial" charset="0"/>
              <a:buAutoNum type="arabicPeriod"/>
              <a:defRPr/>
            </a:pPr>
            <a:r>
              <a:rPr lang="en-AU" dirty="0"/>
              <a:t>d = </a:t>
            </a:r>
            <a:r>
              <a:rPr lang="en-AU" dirty="0" smtClean="0"/>
              <a:t>35 </a:t>
            </a:r>
            <a:r>
              <a:rPr lang="en-AU" dirty="0"/>
              <a:t>km        s = </a:t>
            </a:r>
            <a:r>
              <a:rPr lang="en-AU" dirty="0" smtClean="0"/>
              <a:t>105 </a:t>
            </a:r>
            <a:r>
              <a:rPr lang="en-AU" dirty="0"/>
              <a:t>km/h          </a:t>
            </a:r>
            <a:r>
              <a:rPr lang="en-AU" dirty="0" smtClean="0"/>
              <a:t>t </a:t>
            </a:r>
            <a:r>
              <a:rPr lang="en-AU" dirty="0"/>
              <a:t>= </a:t>
            </a:r>
            <a:r>
              <a:rPr lang="en-AU" dirty="0" smtClean="0"/>
              <a:t>?</a:t>
            </a:r>
          </a:p>
          <a:p>
            <a:pPr marL="514350" indent="-514350" eaLnBrk="1" hangingPunct="1">
              <a:buFont typeface="Arial" pitchFamily="34" charset="0"/>
              <a:buAutoNum type="arabicPeriod"/>
              <a:defRPr/>
            </a:pPr>
            <a:r>
              <a:rPr lang="en-AU" dirty="0"/>
              <a:t>d = </a:t>
            </a:r>
            <a:r>
              <a:rPr lang="en-AU" dirty="0" smtClean="0"/>
              <a:t>24 </a:t>
            </a:r>
            <a:r>
              <a:rPr lang="en-AU" dirty="0"/>
              <a:t>km        s = </a:t>
            </a:r>
            <a:r>
              <a:rPr lang="en-AU" dirty="0" smtClean="0"/>
              <a:t>90 </a:t>
            </a:r>
            <a:r>
              <a:rPr lang="en-AU" dirty="0"/>
              <a:t>km/h            t = ?</a:t>
            </a:r>
          </a:p>
          <a:p>
            <a:pPr marL="514350" indent="-514350" eaLnBrk="1" hangingPunct="1">
              <a:buFont typeface="Arial" pitchFamily="34" charset="0"/>
              <a:buAutoNum type="arabicPeriod"/>
              <a:defRPr/>
            </a:pPr>
            <a:r>
              <a:rPr lang="en-AU" dirty="0"/>
              <a:t>d = </a:t>
            </a:r>
            <a:r>
              <a:rPr lang="en-AU" dirty="0" smtClean="0"/>
              <a:t>80 </a:t>
            </a:r>
            <a:r>
              <a:rPr lang="en-AU" dirty="0"/>
              <a:t>km        s = </a:t>
            </a:r>
            <a:r>
              <a:rPr lang="en-AU" dirty="0" smtClean="0"/>
              <a:t>15 </a:t>
            </a:r>
            <a:r>
              <a:rPr lang="en-AU" dirty="0"/>
              <a:t>km/h            t = ?</a:t>
            </a:r>
          </a:p>
          <a:p>
            <a:pPr marL="514350" indent="-514350" eaLnBrk="1" hangingPunct="1">
              <a:buFont typeface="Arial" charset="0"/>
              <a:buAutoNum type="arabicPeriod"/>
              <a:defRPr/>
            </a:pPr>
            <a:endParaRPr lang="en-AU" dirty="0"/>
          </a:p>
        </p:txBody>
      </p:sp>
      <p:sp>
        <p:nvSpPr>
          <p:cNvPr id="4" name="TextBox 3"/>
          <p:cNvSpPr txBox="1">
            <a:spLocks noChangeArrowheads="1"/>
          </p:cNvSpPr>
          <p:nvPr/>
        </p:nvSpPr>
        <p:spPr bwMode="auto">
          <a:xfrm>
            <a:off x="6948488" y="2852738"/>
            <a:ext cx="936625" cy="369887"/>
          </a:xfrm>
          <a:prstGeom prst="rect">
            <a:avLst/>
          </a:prstGeom>
          <a:solidFill>
            <a:schemeClr val="bg1"/>
          </a:solidFill>
          <a:ln w="9525">
            <a:noFill/>
            <a:miter lim="800000"/>
            <a:headEnd/>
            <a:tailEnd/>
          </a:ln>
        </p:spPr>
        <p:txBody>
          <a:bodyPr>
            <a:spAutoFit/>
          </a:bodyPr>
          <a:lstStyle/>
          <a:p>
            <a:r>
              <a:rPr lang="en-AU">
                <a:latin typeface="Arial" charset="0"/>
                <a:cs typeface="Arial" charset="0"/>
              </a:rPr>
              <a:t>40min</a:t>
            </a:r>
          </a:p>
        </p:txBody>
      </p:sp>
      <p:sp>
        <p:nvSpPr>
          <p:cNvPr id="5" name="TextBox 4"/>
          <p:cNvSpPr txBox="1">
            <a:spLocks noChangeArrowheads="1"/>
          </p:cNvSpPr>
          <p:nvPr/>
        </p:nvSpPr>
        <p:spPr bwMode="auto">
          <a:xfrm>
            <a:off x="6964363" y="3500438"/>
            <a:ext cx="935037" cy="369887"/>
          </a:xfrm>
          <a:prstGeom prst="rect">
            <a:avLst/>
          </a:prstGeom>
          <a:solidFill>
            <a:schemeClr val="bg1"/>
          </a:solidFill>
          <a:ln w="9525">
            <a:noFill/>
            <a:miter lim="800000"/>
            <a:headEnd/>
            <a:tailEnd/>
          </a:ln>
        </p:spPr>
        <p:txBody>
          <a:bodyPr>
            <a:spAutoFit/>
          </a:bodyPr>
          <a:lstStyle/>
          <a:p>
            <a:r>
              <a:rPr lang="en-AU">
                <a:latin typeface="Arial" charset="0"/>
                <a:cs typeface="Arial" charset="0"/>
              </a:rPr>
              <a:t>15min</a:t>
            </a:r>
          </a:p>
        </p:txBody>
      </p:sp>
      <p:sp>
        <p:nvSpPr>
          <p:cNvPr id="6" name="TextBox 5"/>
          <p:cNvSpPr txBox="1">
            <a:spLocks noChangeArrowheads="1"/>
          </p:cNvSpPr>
          <p:nvPr/>
        </p:nvSpPr>
        <p:spPr bwMode="auto">
          <a:xfrm>
            <a:off x="6948488" y="4005263"/>
            <a:ext cx="936625" cy="369887"/>
          </a:xfrm>
          <a:prstGeom prst="rect">
            <a:avLst/>
          </a:prstGeom>
          <a:solidFill>
            <a:schemeClr val="bg1"/>
          </a:solidFill>
          <a:ln w="9525">
            <a:noFill/>
            <a:miter lim="800000"/>
            <a:headEnd/>
            <a:tailEnd/>
          </a:ln>
        </p:spPr>
        <p:txBody>
          <a:bodyPr>
            <a:spAutoFit/>
          </a:bodyPr>
          <a:lstStyle/>
          <a:p>
            <a:r>
              <a:rPr lang="en-AU">
                <a:latin typeface="Arial" charset="0"/>
                <a:cs typeface="Arial" charset="0"/>
              </a:rPr>
              <a:t>16min</a:t>
            </a:r>
          </a:p>
        </p:txBody>
      </p:sp>
      <p:sp>
        <p:nvSpPr>
          <p:cNvPr id="7" name="TextBox 6"/>
          <p:cNvSpPr txBox="1">
            <a:spLocks noChangeArrowheads="1"/>
          </p:cNvSpPr>
          <p:nvPr/>
        </p:nvSpPr>
        <p:spPr bwMode="auto">
          <a:xfrm>
            <a:off x="6948488" y="4652963"/>
            <a:ext cx="936625" cy="369887"/>
          </a:xfrm>
          <a:prstGeom prst="rect">
            <a:avLst/>
          </a:prstGeom>
          <a:solidFill>
            <a:schemeClr val="bg1"/>
          </a:solidFill>
          <a:ln w="9525">
            <a:noFill/>
            <a:miter lim="800000"/>
            <a:headEnd/>
            <a:tailEnd/>
          </a:ln>
        </p:spPr>
        <p:txBody>
          <a:bodyPr>
            <a:spAutoFit/>
          </a:bodyPr>
          <a:lstStyle/>
          <a:p>
            <a:r>
              <a:rPr lang="en-AU">
                <a:latin typeface="Arial" charset="0"/>
                <a:cs typeface="Arial" charset="0"/>
              </a:rPr>
              <a:t>20min</a:t>
            </a:r>
          </a:p>
        </p:txBody>
      </p:sp>
      <p:grpSp>
        <p:nvGrpSpPr>
          <p:cNvPr id="114695" name="Group 17"/>
          <p:cNvGrpSpPr>
            <a:grpSpLocks/>
          </p:cNvGrpSpPr>
          <p:nvPr/>
        </p:nvGrpSpPr>
        <p:grpSpPr bwMode="auto">
          <a:xfrm>
            <a:off x="6461125" y="260350"/>
            <a:ext cx="2349500" cy="2520950"/>
            <a:chOff x="3501" y="0"/>
            <a:chExt cx="1644" cy="1764"/>
          </a:xfrm>
        </p:grpSpPr>
        <p:sp>
          <p:nvSpPr>
            <p:cNvPr id="2" name="Isosceles Triangle 3"/>
            <p:cNvSpPr/>
            <p:nvPr/>
          </p:nvSpPr>
          <p:spPr>
            <a:xfrm>
              <a:off x="3501" y="0"/>
              <a:ext cx="1644" cy="1764"/>
            </a:xfrm>
            <a:prstGeom prst="triangl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AU" dirty="0"/>
            </a:p>
          </p:txBody>
        </p:sp>
        <p:cxnSp>
          <p:nvCxnSpPr>
            <p:cNvPr id="9" name="Straight Connector 5"/>
            <p:cNvCxnSpPr>
              <a:endCxn id="4" idx="5"/>
            </p:cNvCxnSpPr>
            <p:nvPr/>
          </p:nvCxnSpPr>
          <p:spPr>
            <a:xfrm flipV="1">
              <a:off x="3923" y="890"/>
              <a:ext cx="844" cy="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a:endCxn id="4" idx="3"/>
            </p:cNvCxnSpPr>
            <p:nvPr/>
          </p:nvCxnSpPr>
          <p:spPr>
            <a:xfrm rot="5400000">
              <a:off x="3905" y="1315"/>
              <a:ext cx="869" cy="18"/>
            </a:xfrm>
            <a:prstGeom prst="line">
              <a:avLst/>
            </a:prstGeom>
            <a:ln w="22225" cmpd="sng"/>
          </p:spPr>
          <p:style>
            <a:lnRef idx="1">
              <a:schemeClr val="accent1"/>
            </a:lnRef>
            <a:fillRef idx="0">
              <a:schemeClr val="accent1"/>
            </a:fillRef>
            <a:effectRef idx="0">
              <a:schemeClr val="accent1"/>
            </a:effectRef>
            <a:fontRef idx="minor">
              <a:schemeClr val="tx1"/>
            </a:fontRef>
          </p:style>
        </p:cxnSp>
        <p:sp>
          <p:nvSpPr>
            <p:cNvPr id="114699" name="TextBox 8"/>
            <p:cNvSpPr txBox="1">
              <a:spLocks noChangeArrowheads="1"/>
            </p:cNvSpPr>
            <p:nvPr/>
          </p:nvSpPr>
          <p:spPr bwMode="auto">
            <a:xfrm>
              <a:off x="3840" y="1253"/>
              <a:ext cx="454" cy="213"/>
            </a:xfrm>
            <a:prstGeom prst="rect">
              <a:avLst/>
            </a:prstGeom>
            <a:noFill/>
            <a:ln w="9525">
              <a:noFill/>
              <a:miter lim="800000"/>
              <a:headEnd/>
              <a:tailEnd/>
            </a:ln>
          </p:spPr>
          <p:txBody>
            <a:bodyPr>
              <a:spAutoFit/>
            </a:bodyPr>
            <a:lstStyle/>
            <a:p>
              <a:r>
                <a:rPr lang="en-AU" sz="1400">
                  <a:cs typeface="Arial" charset="0"/>
                </a:rPr>
                <a:t>speed</a:t>
              </a:r>
            </a:p>
          </p:txBody>
        </p:sp>
        <p:sp>
          <p:nvSpPr>
            <p:cNvPr id="114700" name="TextBox 9"/>
            <p:cNvSpPr txBox="1">
              <a:spLocks noChangeArrowheads="1"/>
            </p:cNvSpPr>
            <p:nvPr/>
          </p:nvSpPr>
          <p:spPr bwMode="auto">
            <a:xfrm>
              <a:off x="4114" y="572"/>
              <a:ext cx="492" cy="192"/>
            </a:xfrm>
            <a:prstGeom prst="rect">
              <a:avLst/>
            </a:prstGeom>
            <a:noFill/>
            <a:ln w="9525">
              <a:noFill/>
              <a:miter lim="800000"/>
              <a:headEnd/>
              <a:tailEnd/>
            </a:ln>
          </p:spPr>
          <p:txBody>
            <a:bodyPr wrap="none">
              <a:spAutoFit/>
            </a:bodyPr>
            <a:lstStyle/>
            <a:p>
              <a:r>
                <a:rPr lang="en-AU" sz="1200">
                  <a:cs typeface="Arial" charset="0"/>
                </a:rPr>
                <a:t>distance</a:t>
              </a:r>
            </a:p>
          </p:txBody>
        </p:sp>
        <p:sp>
          <p:nvSpPr>
            <p:cNvPr id="114701" name="TextBox 10"/>
            <p:cNvSpPr txBox="1">
              <a:spLocks noChangeArrowheads="1"/>
            </p:cNvSpPr>
            <p:nvPr/>
          </p:nvSpPr>
          <p:spPr bwMode="auto">
            <a:xfrm>
              <a:off x="4467" y="1253"/>
              <a:ext cx="361" cy="213"/>
            </a:xfrm>
            <a:prstGeom prst="rect">
              <a:avLst/>
            </a:prstGeom>
            <a:noFill/>
            <a:ln w="9525">
              <a:noFill/>
              <a:miter lim="800000"/>
              <a:headEnd/>
              <a:tailEnd/>
            </a:ln>
          </p:spPr>
          <p:txBody>
            <a:bodyPr wrap="none">
              <a:spAutoFit/>
            </a:bodyPr>
            <a:lstStyle/>
            <a:p>
              <a:r>
                <a:rPr lang="en-AU" sz="1400">
                  <a:cs typeface="Arial" charset="0"/>
                </a:rPr>
                <a:t>time</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5" name="Title 1"/>
          <p:cNvSpPr>
            <a:spLocks noGrp="1"/>
          </p:cNvSpPr>
          <p:nvPr>
            <p:ph type="title"/>
          </p:nvPr>
        </p:nvSpPr>
        <p:spPr>
          <a:xfrm>
            <a:off x="468313" y="-23813"/>
            <a:ext cx="8229600" cy="1143001"/>
          </a:xfrm>
        </p:spPr>
        <p:txBody>
          <a:bodyPr>
            <a:normAutofit/>
          </a:bodyPr>
          <a:lstStyle/>
          <a:p>
            <a:pPr eaLnBrk="1" hangingPunct="1"/>
            <a:r>
              <a:rPr lang="en-AU" sz="3600" smtClean="0"/>
              <a:t>Relationship between transport and relief</a:t>
            </a:r>
          </a:p>
        </p:txBody>
      </p:sp>
      <p:sp>
        <p:nvSpPr>
          <p:cNvPr id="3" name="Content Placeholder 2"/>
          <p:cNvSpPr>
            <a:spLocks noGrp="1"/>
          </p:cNvSpPr>
          <p:nvPr>
            <p:ph idx="1"/>
          </p:nvPr>
        </p:nvSpPr>
        <p:spPr>
          <a:xfrm>
            <a:off x="323850" y="1412875"/>
            <a:ext cx="8420100" cy="4525963"/>
          </a:xfrm>
        </p:spPr>
        <p:txBody>
          <a:bodyPr>
            <a:normAutofit/>
          </a:bodyPr>
          <a:lstStyle/>
          <a:p>
            <a:pPr marL="457200" lvl="1" indent="0" eaLnBrk="1" hangingPunct="1">
              <a:buFont typeface="Arial" charset="0"/>
              <a:buNone/>
              <a:defRPr/>
            </a:pPr>
            <a:r>
              <a:rPr lang="en-AU" sz="2400" i="1" dirty="0" smtClean="0"/>
              <a:t>Question Example: describe two influences of relief on transport routes    </a:t>
            </a:r>
            <a:r>
              <a:rPr lang="en-AU" sz="1050" dirty="0" smtClean="0"/>
              <a:t>Note that the term “relief” </a:t>
            </a:r>
            <a:r>
              <a:rPr lang="en-AU" sz="1050" dirty="0"/>
              <a:t>can be equated to topography and landforms</a:t>
            </a:r>
            <a:endParaRPr lang="en-AU" sz="1050" i="1" dirty="0" smtClean="0"/>
          </a:p>
          <a:p>
            <a:pPr marL="457200" lvl="1" indent="0" eaLnBrk="1" hangingPunct="1">
              <a:buFont typeface="Arial" charset="0"/>
              <a:buNone/>
              <a:defRPr/>
            </a:pPr>
            <a:r>
              <a:rPr lang="en-AU" sz="2400" i="1" dirty="0" smtClean="0"/>
              <a:t>Model answer (obviously depends on the map):</a:t>
            </a:r>
          </a:p>
          <a:p>
            <a:pPr lvl="1" eaLnBrk="1" hangingPunct="1">
              <a:defRPr/>
            </a:pPr>
            <a:r>
              <a:rPr lang="en-AU" sz="2400" i="1" dirty="0" smtClean="0"/>
              <a:t>Major </a:t>
            </a:r>
            <a:r>
              <a:rPr lang="en-AU" sz="2400" i="1" dirty="0"/>
              <a:t>roads avoid the steepest gradients by following valleys and moving up or down slopes at a slight angle rather than directly.  Tracks take more direct routes across the slopes.</a:t>
            </a:r>
            <a:endParaRPr lang="en-AU" sz="2400" dirty="0"/>
          </a:p>
          <a:p>
            <a:pPr lvl="1" eaLnBrk="1" hangingPunct="1">
              <a:defRPr/>
            </a:pPr>
            <a:r>
              <a:rPr lang="en-AU" sz="2400" i="1" dirty="0"/>
              <a:t>There are few transport routes in steep terrain.</a:t>
            </a:r>
            <a:endParaRPr lang="en-AU" sz="2400" dirty="0"/>
          </a:p>
          <a:p>
            <a:pPr lvl="1" eaLnBrk="1" hangingPunct="1">
              <a:defRPr/>
            </a:pPr>
            <a:r>
              <a:rPr lang="en-AU" sz="2400" i="1" dirty="0"/>
              <a:t>Major roads do not traverse the highest points on the landscape.</a:t>
            </a:r>
            <a:endParaRPr lang="en-AU" sz="2400" dirty="0"/>
          </a:p>
          <a:p>
            <a:pPr lvl="1" eaLnBrk="1" hangingPunct="1">
              <a:defRPr/>
            </a:pPr>
            <a:r>
              <a:rPr lang="en-AU" sz="2400" i="1" dirty="0"/>
              <a:t>There are few sections of straight road or tracks as they follow a winding course to access the more gentle slopes and avoid the highest points.</a:t>
            </a:r>
            <a:endParaRPr lang="en-AU" sz="2400"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Title 1"/>
          <p:cNvSpPr>
            <a:spLocks noGrp="1"/>
          </p:cNvSpPr>
          <p:nvPr>
            <p:ph type="title"/>
          </p:nvPr>
        </p:nvSpPr>
        <p:spPr>
          <a:xfrm>
            <a:off x="0" y="-142875"/>
            <a:ext cx="8229600" cy="1143000"/>
          </a:xfrm>
        </p:spPr>
        <p:txBody>
          <a:bodyPr/>
          <a:lstStyle/>
          <a:p>
            <a:pPr algn="l" eaLnBrk="1" hangingPunct="1"/>
            <a:r>
              <a:rPr lang="en-AU" smtClean="0"/>
              <a:t>Cross section</a:t>
            </a:r>
          </a:p>
        </p:txBody>
      </p:sp>
      <p:pic>
        <p:nvPicPr>
          <p:cNvPr id="141314" name="Content Placeholder 3" descr="Document (3).jpg"/>
          <p:cNvPicPr>
            <a:picLocks noGrp="1" noChangeAspect="1"/>
          </p:cNvPicPr>
          <p:nvPr>
            <p:ph idx="1"/>
          </p:nvPr>
        </p:nvPicPr>
        <p:blipFill>
          <a:blip r:embed="rId3"/>
          <a:stretch>
            <a:fillRect/>
          </a:stretch>
        </p:blipFill>
        <p:spPr>
          <a:xfrm>
            <a:off x="5220072" y="1000125"/>
            <a:ext cx="2789821" cy="4351338"/>
          </a:xfrm>
        </p:spPr>
      </p:pic>
      <p:sp>
        <p:nvSpPr>
          <p:cNvPr id="141315" name="TextBox 4"/>
          <p:cNvSpPr txBox="1">
            <a:spLocks noChangeArrowheads="1"/>
          </p:cNvSpPr>
          <p:nvPr/>
        </p:nvSpPr>
        <p:spPr bwMode="auto">
          <a:xfrm>
            <a:off x="142875" y="785813"/>
            <a:ext cx="4643438" cy="5908675"/>
          </a:xfrm>
          <a:prstGeom prst="rect">
            <a:avLst/>
          </a:prstGeom>
          <a:noFill/>
          <a:ln w="9525">
            <a:noFill/>
            <a:miter lim="800000"/>
            <a:headEnd/>
            <a:tailEnd/>
          </a:ln>
        </p:spPr>
        <p:txBody>
          <a:bodyPr>
            <a:spAutoFit/>
          </a:bodyPr>
          <a:lstStyle/>
          <a:p>
            <a:r>
              <a:rPr lang="en-AU">
                <a:cs typeface="Arial" charset="0"/>
              </a:rPr>
              <a:t>Drawing a cross section from a topographic map is a very useful way of interpreting contour lines and gaining a visual impression of the shape of the land.  </a:t>
            </a:r>
          </a:p>
          <a:p>
            <a:endParaRPr lang="en-AU">
              <a:cs typeface="Arial" charset="0"/>
            </a:endParaRPr>
          </a:p>
          <a:p>
            <a:r>
              <a:rPr lang="en-AU">
                <a:cs typeface="Arial" charset="0"/>
              </a:rPr>
              <a:t>Drawing a cross section</a:t>
            </a:r>
          </a:p>
          <a:p>
            <a:endParaRPr lang="en-AU">
              <a:cs typeface="Arial" charset="0"/>
            </a:endParaRPr>
          </a:p>
          <a:p>
            <a:r>
              <a:rPr lang="en-AU" b="1">
                <a:cs typeface="Arial" charset="0"/>
              </a:rPr>
              <a:t>Step 1</a:t>
            </a:r>
            <a:r>
              <a:rPr lang="en-AU">
                <a:cs typeface="Arial" charset="0"/>
              </a:rPr>
              <a:t>: place the straight edge of a piece of paper along a line joining points A and B.  </a:t>
            </a:r>
          </a:p>
          <a:p>
            <a:r>
              <a:rPr lang="en-AU" b="1">
                <a:cs typeface="Arial" charset="0"/>
              </a:rPr>
              <a:t>Step 2</a:t>
            </a:r>
            <a:r>
              <a:rPr lang="en-AU">
                <a:cs typeface="Arial" charset="0"/>
              </a:rPr>
              <a:t>: starting from Point A, mark the position where the edge of your sheet of paper cuts each contour line.  Write the value of each contour on your sheet of paper</a:t>
            </a:r>
          </a:p>
          <a:p>
            <a:r>
              <a:rPr lang="en-AU" b="1">
                <a:cs typeface="Arial" charset="0"/>
              </a:rPr>
              <a:t>Step 3</a:t>
            </a:r>
            <a:r>
              <a:rPr lang="en-AU">
                <a:cs typeface="Arial" charset="0"/>
              </a:rPr>
              <a:t>: Draw the horizontal and vertical axis of your cross section. The length of the horizontal axis should equal the length of line A – B</a:t>
            </a:r>
          </a:p>
          <a:p>
            <a:r>
              <a:rPr lang="en-AU" b="1">
                <a:cs typeface="Arial" charset="0"/>
              </a:rPr>
              <a:t>Step 4</a:t>
            </a:r>
            <a:r>
              <a:rPr lang="en-AU">
                <a:cs typeface="Arial" charset="0"/>
              </a:rPr>
              <a:t>: Place your sheet of paper along the horizontal axis and then plot the contour points and heights as if you were drawing a line graph</a:t>
            </a:r>
          </a:p>
          <a:p>
            <a:r>
              <a:rPr lang="en-AU" b="1">
                <a:cs typeface="Arial" charset="0"/>
              </a:rPr>
              <a:t>Step 5</a:t>
            </a:r>
            <a:r>
              <a:rPr lang="en-AU">
                <a:cs typeface="Arial" charset="0"/>
              </a:rPr>
              <a:t>: Join the dots with a single smooth curved line.</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Title 1"/>
          <p:cNvSpPr>
            <a:spLocks noGrp="1"/>
          </p:cNvSpPr>
          <p:nvPr>
            <p:ph type="title"/>
          </p:nvPr>
        </p:nvSpPr>
        <p:spPr>
          <a:xfrm>
            <a:off x="0" y="0"/>
            <a:ext cx="9144000" cy="1143000"/>
          </a:xfrm>
        </p:spPr>
        <p:txBody>
          <a:bodyPr/>
          <a:lstStyle/>
          <a:p>
            <a:pPr eaLnBrk="1" hangingPunct="1"/>
            <a:r>
              <a:rPr lang="en-AU" b="1" dirty="0" smtClean="0"/>
              <a:t>Important elements of a cross section</a:t>
            </a:r>
          </a:p>
        </p:txBody>
      </p:sp>
      <p:pic>
        <p:nvPicPr>
          <p:cNvPr id="143362" name="Content Placeholder 3" descr="Document (12).jpg"/>
          <p:cNvPicPr>
            <a:picLocks noGrp="1" noChangeAspect="1"/>
          </p:cNvPicPr>
          <p:nvPr>
            <p:ph idx="1"/>
          </p:nvPr>
        </p:nvPicPr>
        <p:blipFill>
          <a:blip r:embed="rId3"/>
          <a:stretch>
            <a:fillRect/>
          </a:stretch>
        </p:blipFill>
        <p:spPr>
          <a:xfrm>
            <a:off x="2891000" y="1825625"/>
            <a:ext cx="3361999" cy="4351338"/>
          </a:xfrm>
        </p:spPr>
      </p:pic>
      <p:sp>
        <p:nvSpPr>
          <p:cNvPr id="143363" name="TextBox 4"/>
          <p:cNvSpPr txBox="1">
            <a:spLocks noChangeArrowheads="1"/>
          </p:cNvSpPr>
          <p:nvPr/>
        </p:nvSpPr>
        <p:spPr bwMode="auto">
          <a:xfrm>
            <a:off x="142875" y="2428875"/>
            <a:ext cx="2786063" cy="2832100"/>
          </a:xfrm>
          <a:prstGeom prst="rect">
            <a:avLst/>
          </a:prstGeom>
          <a:noFill/>
          <a:ln w="9525">
            <a:noFill/>
            <a:miter lim="800000"/>
            <a:headEnd/>
            <a:tailEnd/>
          </a:ln>
        </p:spPr>
        <p:txBody>
          <a:bodyPr>
            <a:spAutoFit/>
          </a:bodyPr>
          <a:lstStyle/>
          <a:p>
            <a:r>
              <a:rPr lang="en-AU" sz="1600">
                <a:latin typeface="Arial" charset="0"/>
                <a:cs typeface="Arial" charset="0"/>
              </a:rPr>
              <a:t>The following elements are important in a cross section:</a:t>
            </a:r>
          </a:p>
          <a:p>
            <a:endParaRPr lang="en-AU" sz="1600">
              <a:latin typeface="Arial" charset="0"/>
              <a:cs typeface="Arial" charset="0"/>
            </a:endParaRPr>
          </a:p>
          <a:p>
            <a:pPr>
              <a:buFontTx/>
              <a:buChar char="-"/>
            </a:pPr>
            <a:r>
              <a:rPr lang="en-AU" sz="1600">
                <a:latin typeface="Arial" charset="0"/>
                <a:cs typeface="Arial" charset="0"/>
              </a:rPr>
              <a:t>Title</a:t>
            </a:r>
          </a:p>
          <a:p>
            <a:pPr>
              <a:buFontTx/>
              <a:buChar char="-"/>
            </a:pPr>
            <a:r>
              <a:rPr lang="en-AU" sz="1600">
                <a:latin typeface="Arial" charset="0"/>
                <a:cs typeface="Arial" charset="0"/>
              </a:rPr>
              <a:t>Horizontal and vertical scales</a:t>
            </a:r>
          </a:p>
          <a:p>
            <a:pPr>
              <a:buFontTx/>
              <a:buChar char="-"/>
            </a:pPr>
            <a:r>
              <a:rPr lang="en-AU" sz="1600">
                <a:latin typeface="Arial" charset="0"/>
                <a:cs typeface="Arial" charset="0"/>
              </a:rPr>
              <a:t>The grid reference points</a:t>
            </a:r>
          </a:p>
          <a:p>
            <a:pPr>
              <a:buFontTx/>
              <a:buChar char="-"/>
            </a:pPr>
            <a:r>
              <a:rPr lang="en-AU" sz="1600">
                <a:latin typeface="Arial" charset="0"/>
                <a:cs typeface="Arial" charset="0"/>
              </a:rPr>
              <a:t>The Vertical exaggeration</a:t>
            </a:r>
          </a:p>
          <a:p>
            <a:pPr>
              <a:buFontTx/>
              <a:buChar char="-"/>
            </a:pPr>
            <a:r>
              <a:rPr lang="en-AU" sz="1600">
                <a:latin typeface="Arial" charset="0"/>
                <a:cs typeface="Arial" charset="0"/>
              </a:rPr>
              <a:t>Annotation of features if required </a:t>
            </a:r>
          </a:p>
          <a:p>
            <a:pPr>
              <a:buFontTx/>
              <a:buChar char="-"/>
            </a:pPr>
            <a:endParaRPr lang="en-AU">
              <a:latin typeface="Arial" charset="0"/>
              <a:cs typeface="Arial"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Title 1"/>
          <p:cNvSpPr>
            <a:spLocks noGrp="1"/>
          </p:cNvSpPr>
          <p:nvPr>
            <p:ph type="title"/>
          </p:nvPr>
        </p:nvSpPr>
        <p:spPr>
          <a:xfrm>
            <a:off x="395288" y="-171450"/>
            <a:ext cx="8229600" cy="1143000"/>
          </a:xfrm>
        </p:spPr>
        <p:txBody>
          <a:bodyPr/>
          <a:lstStyle/>
          <a:p>
            <a:pPr eaLnBrk="1" hangingPunct="1"/>
            <a:r>
              <a:rPr lang="en-AU" smtClean="0"/>
              <a:t>Map Scale</a:t>
            </a:r>
          </a:p>
        </p:txBody>
      </p:sp>
      <p:sp>
        <p:nvSpPr>
          <p:cNvPr id="3" name="Content Placeholder 2"/>
          <p:cNvSpPr>
            <a:spLocks noGrp="1"/>
          </p:cNvSpPr>
          <p:nvPr>
            <p:ph idx="1"/>
          </p:nvPr>
        </p:nvSpPr>
        <p:spPr>
          <a:xfrm>
            <a:off x="506413" y="782638"/>
            <a:ext cx="8229600" cy="5959475"/>
          </a:xfrm>
        </p:spPr>
        <p:txBody>
          <a:bodyPr rtlCol="0">
            <a:normAutofit fontScale="70000" lnSpcReduction="20000"/>
          </a:bodyPr>
          <a:lstStyle/>
          <a:p>
            <a:pPr eaLnBrk="1" fontAlgn="auto" hangingPunct="1">
              <a:spcAft>
                <a:spcPts val="0"/>
              </a:spcAft>
              <a:defRPr/>
            </a:pPr>
            <a:r>
              <a:rPr lang="en-AU" sz="2000" dirty="0" smtClean="0"/>
              <a:t>Map scale represents the relationship between distance on the map and the corresponding distance on the ground. The scale on the </a:t>
            </a:r>
            <a:r>
              <a:rPr lang="en-AU" sz="2000" dirty="0" err="1" smtClean="0"/>
              <a:t>topo</a:t>
            </a:r>
            <a:r>
              <a:rPr lang="en-AU" sz="2000" dirty="0" smtClean="0"/>
              <a:t> map is usually found at the bottom centre of the map. Scale is represented in different ways on a topographical map. </a:t>
            </a:r>
          </a:p>
          <a:p>
            <a:pPr marL="0" indent="0" eaLnBrk="1" fontAlgn="auto" hangingPunct="1">
              <a:spcAft>
                <a:spcPts val="0"/>
              </a:spcAft>
              <a:buFont typeface="Arial" charset="0"/>
              <a:buNone/>
              <a:defRPr/>
            </a:pPr>
            <a:endParaRPr lang="en-AU" sz="2000" dirty="0" smtClean="0"/>
          </a:p>
          <a:p>
            <a:pPr marL="0" indent="0" eaLnBrk="1" fontAlgn="auto" hangingPunct="1">
              <a:spcAft>
                <a:spcPts val="0"/>
              </a:spcAft>
              <a:buFont typeface="Arial" charset="0"/>
              <a:buNone/>
              <a:defRPr/>
            </a:pPr>
            <a:r>
              <a:rPr lang="en-AU" sz="2000" b="1" dirty="0" smtClean="0"/>
              <a:t>LINEAR OR DRAWN SCALE</a:t>
            </a:r>
          </a:p>
          <a:p>
            <a:pPr eaLnBrk="1" fontAlgn="auto" hangingPunct="1">
              <a:spcAft>
                <a:spcPts val="0"/>
              </a:spcAft>
              <a:defRPr/>
            </a:pPr>
            <a:endParaRPr lang="en-AU" sz="2000" dirty="0"/>
          </a:p>
          <a:p>
            <a:pPr marL="0" indent="0" eaLnBrk="1" fontAlgn="auto" hangingPunct="1">
              <a:spcAft>
                <a:spcPts val="0"/>
              </a:spcAft>
              <a:buFont typeface="Arial" charset="0"/>
              <a:buNone/>
              <a:defRPr/>
            </a:pPr>
            <a:endParaRPr lang="en-AU" sz="2000" dirty="0" smtClean="0"/>
          </a:p>
          <a:p>
            <a:pPr eaLnBrk="1" fontAlgn="auto" hangingPunct="1">
              <a:spcAft>
                <a:spcPts val="0"/>
              </a:spcAft>
              <a:defRPr/>
            </a:pPr>
            <a:endParaRPr lang="en-AU" sz="2000" dirty="0" smtClean="0"/>
          </a:p>
          <a:p>
            <a:pPr eaLnBrk="1" fontAlgn="auto" hangingPunct="1">
              <a:spcAft>
                <a:spcPts val="0"/>
              </a:spcAft>
              <a:defRPr/>
            </a:pPr>
            <a:endParaRPr lang="en-AU" sz="2000" dirty="0" smtClean="0"/>
          </a:p>
          <a:p>
            <a:pPr eaLnBrk="1" fontAlgn="auto" hangingPunct="1">
              <a:spcAft>
                <a:spcPts val="0"/>
              </a:spcAft>
              <a:defRPr/>
            </a:pPr>
            <a:endParaRPr lang="en-AU" sz="2000" dirty="0" smtClean="0"/>
          </a:p>
          <a:p>
            <a:pPr marL="0" indent="0" eaLnBrk="1" fontAlgn="auto" hangingPunct="1">
              <a:spcAft>
                <a:spcPts val="0"/>
              </a:spcAft>
              <a:buFont typeface="Arial" charset="0"/>
              <a:buNone/>
              <a:defRPr/>
            </a:pPr>
            <a:r>
              <a:rPr lang="en-AU" sz="2000" b="1" dirty="0" smtClean="0"/>
              <a:t>RATIO                              </a:t>
            </a:r>
            <a:r>
              <a:rPr lang="en-AU" sz="2600" dirty="0" smtClean="0"/>
              <a:t>Scale:  1:250 </a:t>
            </a:r>
            <a:r>
              <a:rPr lang="en-AU" sz="2600" dirty="0"/>
              <a:t>000</a:t>
            </a:r>
          </a:p>
          <a:p>
            <a:pPr marL="0" indent="0" eaLnBrk="1" fontAlgn="auto" hangingPunct="1">
              <a:spcAft>
                <a:spcPts val="0"/>
              </a:spcAft>
              <a:buNone/>
              <a:defRPr/>
            </a:pPr>
            <a:endParaRPr lang="en-AU" sz="2000" dirty="0" smtClean="0"/>
          </a:p>
          <a:p>
            <a:pPr marL="0" indent="0" eaLnBrk="1" fontAlgn="auto" hangingPunct="1">
              <a:spcAft>
                <a:spcPts val="0"/>
              </a:spcAft>
              <a:buFont typeface="Arial" charset="0"/>
              <a:buNone/>
              <a:defRPr/>
            </a:pPr>
            <a:endParaRPr lang="en-AU" sz="2000" dirty="0" smtClean="0"/>
          </a:p>
          <a:p>
            <a:pPr marL="0" indent="0" eaLnBrk="1" fontAlgn="auto" hangingPunct="1">
              <a:spcAft>
                <a:spcPts val="0"/>
              </a:spcAft>
              <a:buFont typeface="Arial" charset="0"/>
              <a:buNone/>
              <a:defRPr/>
            </a:pPr>
            <a:r>
              <a:rPr lang="en-AU" sz="2000" dirty="0" smtClean="0"/>
              <a:t>					</a:t>
            </a:r>
          </a:p>
          <a:p>
            <a:pPr marL="0" indent="0" eaLnBrk="1" fontAlgn="auto" hangingPunct="1">
              <a:spcAft>
                <a:spcPts val="0"/>
              </a:spcAft>
              <a:buFont typeface="Arial" charset="0"/>
              <a:buNone/>
              <a:defRPr/>
            </a:pPr>
            <a:r>
              <a:rPr lang="en-AU" sz="2000" dirty="0" smtClean="0"/>
              <a:t>					       1	</a:t>
            </a:r>
            <a:endParaRPr lang="en-AU" sz="2000" dirty="0"/>
          </a:p>
          <a:p>
            <a:pPr marL="0" indent="0" eaLnBrk="1" fontAlgn="auto" hangingPunct="1">
              <a:spcAft>
                <a:spcPts val="0"/>
              </a:spcAft>
              <a:buFont typeface="Arial" charset="0"/>
              <a:buNone/>
              <a:defRPr/>
            </a:pPr>
            <a:r>
              <a:rPr lang="en-AU" sz="2000" b="1" dirty="0" smtClean="0"/>
              <a:t>REPRESENTATIVE FRACTION </a:t>
            </a:r>
            <a:r>
              <a:rPr lang="en-AU" sz="2000" dirty="0" smtClean="0"/>
              <a:t>		Scale:     									250 000			</a:t>
            </a:r>
          </a:p>
          <a:p>
            <a:pPr eaLnBrk="1" fontAlgn="auto" hangingPunct="1">
              <a:spcAft>
                <a:spcPts val="0"/>
              </a:spcAft>
              <a:defRPr/>
            </a:pPr>
            <a:endParaRPr lang="en-AU" sz="2000" dirty="0" smtClean="0"/>
          </a:p>
          <a:p>
            <a:pPr eaLnBrk="1" fontAlgn="auto" hangingPunct="1">
              <a:spcAft>
                <a:spcPts val="0"/>
              </a:spcAft>
              <a:defRPr/>
            </a:pPr>
            <a:endParaRPr lang="en-AU" sz="2000" dirty="0"/>
          </a:p>
          <a:p>
            <a:pPr eaLnBrk="1" fontAlgn="auto" hangingPunct="1">
              <a:spcAft>
                <a:spcPts val="0"/>
              </a:spcAft>
              <a:defRPr/>
            </a:pPr>
            <a:endParaRPr lang="en-AU" sz="2000" dirty="0" smtClean="0"/>
          </a:p>
          <a:p>
            <a:pPr eaLnBrk="1" fontAlgn="auto" hangingPunct="1">
              <a:spcAft>
                <a:spcPts val="0"/>
              </a:spcAft>
              <a:defRPr/>
            </a:pPr>
            <a:endParaRPr lang="en-AU" sz="2000" dirty="0"/>
          </a:p>
          <a:p>
            <a:pPr marL="0" indent="0" eaLnBrk="1" fontAlgn="auto" hangingPunct="1">
              <a:spcAft>
                <a:spcPts val="0"/>
              </a:spcAft>
              <a:buFont typeface="Arial" charset="0"/>
              <a:buNone/>
              <a:defRPr/>
            </a:pPr>
            <a:r>
              <a:rPr lang="en-AU" sz="2000" b="1" dirty="0" smtClean="0"/>
              <a:t>STATEMENT</a:t>
            </a:r>
          </a:p>
          <a:p>
            <a:pPr eaLnBrk="1" fontAlgn="auto" hangingPunct="1">
              <a:spcAft>
                <a:spcPts val="0"/>
              </a:spcAft>
              <a:buFont typeface="Arial" pitchFamily="34" charset="0"/>
              <a:buNone/>
              <a:defRPr/>
            </a:pPr>
            <a:endParaRPr lang="en-AU" sz="2000" dirty="0" smtClean="0"/>
          </a:p>
          <a:p>
            <a:pPr eaLnBrk="1" fontAlgn="auto" hangingPunct="1">
              <a:spcAft>
                <a:spcPts val="0"/>
              </a:spcAft>
              <a:buFont typeface="Arial" pitchFamily="34" charset="0"/>
              <a:buNone/>
              <a:defRPr/>
            </a:pPr>
            <a:r>
              <a:rPr lang="en-AU" sz="2000" dirty="0" smtClean="0"/>
              <a:t>		One centimetre on the map </a:t>
            </a:r>
            <a:r>
              <a:rPr lang="en-AU" sz="2000" u="sng" dirty="0" smtClean="0">
                <a:solidFill>
                  <a:srgbClr val="FF0000"/>
                </a:solidFill>
              </a:rPr>
              <a:t>represents </a:t>
            </a:r>
            <a:r>
              <a:rPr lang="en-AU" sz="2000" dirty="0" smtClean="0"/>
              <a:t>one kilometre on the earth’s surface</a:t>
            </a:r>
          </a:p>
          <a:p>
            <a:pPr eaLnBrk="1" fontAlgn="auto" hangingPunct="1">
              <a:spcAft>
                <a:spcPts val="0"/>
              </a:spcAft>
              <a:buFont typeface="Arial" pitchFamily="34" charset="0"/>
              <a:buNone/>
              <a:defRPr/>
            </a:pPr>
            <a:endParaRPr lang="en-AU" sz="2000" dirty="0"/>
          </a:p>
          <a:p>
            <a:pPr eaLnBrk="1" fontAlgn="auto" hangingPunct="1">
              <a:spcAft>
                <a:spcPts val="0"/>
              </a:spcAft>
              <a:buFont typeface="Arial" pitchFamily="34" charset="0"/>
              <a:buNone/>
              <a:defRPr/>
            </a:pPr>
            <a:endParaRPr lang="en-AU" sz="2000" dirty="0" smtClean="0"/>
          </a:p>
          <a:p>
            <a:pPr eaLnBrk="1" fontAlgn="auto" hangingPunct="1">
              <a:spcAft>
                <a:spcPts val="0"/>
              </a:spcAft>
              <a:buFont typeface="Arial" pitchFamily="34" charset="0"/>
              <a:buNone/>
              <a:defRPr/>
            </a:pPr>
            <a:endParaRPr lang="en-AU" sz="2000" dirty="0"/>
          </a:p>
          <a:p>
            <a:pPr eaLnBrk="1" fontAlgn="auto" hangingPunct="1">
              <a:spcAft>
                <a:spcPts val="0"/>
              </a:spcAft>
              <a:defRPr/>
            </a:pPr>
            <a:endParaRPr lang="en-AU" dirty="0"/>
          </a:p>
        </p:txBody>
      </p:sp>
      <p:pic>
        <p:nvPicPr>
          <p:cNvPr id="83971" name="Content Placeholder 6" descr="Map1.jpg"/>
          <p:cNvPicPr>
            <a:picLocks noChangeAspect="1"/>
          </p:cNvPicPr>
          <p:nvPr/>
        </p:nvPicPr>
        <p:blipFill>
          <a:blip r:embed="rId3"/>
          <a:srcRect t="50000"/>
          <a:stretch>
            <a:fillRect/>
          </a:stretch>
        </p:blipFill>
        <p:spPr bwMode="auto">
          <a:xfrm>
            <a:off x="2411413" y="2205038"/>
            <a:ext cx="4464050" cy="200025"/>
          </a:xfrm>
          <a:prstGeom prst="rect">
            <a:avLst/>
          </a:prstGeom>
          <a:noFill/>
          <a:ln w="9525">
            <a:noFill/>
            <a:miter lim="800000"/>
            <a:headEnd/>
            <a:tailEnd/>
          </a:ln>
        </p:spPr>
      </p:pic>
      <p:sp>
        <p:nvSpPr>
          <p:cNvPr id="5" name="Line Callout 1 4"/>
          <p:cNvSpPr/>
          <p:nvPr/>
        </p:nvSpPr>
        <p:spPr>
          <a:xfrm>
            <a:off x="4794250" y="5949950"/>
            <a:ext cx="1722438" cy="284163"/>
          </a:xfrm>
          <a:prstGeom prst="borderCallout1">
            <a:avLst>
              <a:gd name="adj1" fmla="val 45180"/>
              <a:gd name="adj2" fmla="val 297"/>
              <a:gd name="adj3" fmla="val 146482"/>
              <a:gd name="adj4" fmla="val -14600"/>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AU" sz="1400" dirty="0"/>
              <a:t>Not equals</a:t>
            </a:r>
          </a:p>
        </p:txBody>
      </p:sp>
      <p:cxnSp>
        <p:nvCxnSpPr>
          <p:cNvPr id="4" name="Straight Connector 3"/>
          <p:cNvCxnSpPr/>
          <p:nvPr/>
        </p:nvCxnSpPr>
        <p:spPr>
          <a:xfrm>
            <a:off x="5148263" y="4508500"/>
            <a:ext cx="7921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6300192" y="4365104"/>
            <a:ext cx="936104" cy="144016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7" name="TextBox 6"/>
          <p:cNvSpPr txBox="1"/>
          <p:nvPr/>
        </p:nvSpPr>
        <p:spPr>
          <a:xfrm>
            <a:off x="7255420" y="4185334"/>
            <a:ext cx="1296144" cy="646331"/>
          </a:xfrm>
          <a:prstGeom prst="rect">
            <a:avLst/>
          </a:prstGeom>
          <a:noFill/>
        </p:spPr>
        <p:txBody>
          <a:bodyPr wrap="square" rtlCol="0">
            <a:spAutoFit/>
          </a:bodyPr>
          <a:lstStyle/>
          <a:p>
            <a:pPr algn="ctr"/>
            <a:r>
              <a:rPr lang="en-AU" b="1" dirty="0" smtClean="0"/>
              <a:t>NEVER SAY EQUALS!!</a:t>
            </a:r>
            <a:endParaRPr lang="en-AU" b="1"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9" name="Title 1"/>
          <p:cNvSpPr>
            <a:spLocks noGrp="1"/>
          </p:cNvSpPr>
          <p:nvPr>
            <p:ph type="title"/>
          </p:nvPr>
        </p:nvSpPr>
        <p:spPr>
          <a:xfrm>
            <a:off x="500063" y="0"/>
            <a:ext cx="8229600" cy="1143000"/>
          </a:xfrm>
        </p:spPr>
        <p:txBody>
          <a:bodyPr/>
          <a:lstStyle/>
          <a:p>
            <a:pPr eaLnBrk="1" hangingPunct="1"/>
            <a:r>
              <a:rPr lang="en-US" b="1" dirty="0" smtClean="0"/>
              <a:t>Interpreting Landforms</a:t>
            </a:r>
          </a:p>
        </p:txBody>
      </p:sp>
      <p:pic>
        <p:nvPicPr>
          <p:cNvPr id="145410" name="Content Placeholder 3" descr="Document (2).jpg"/>
          <p:cNvPicPr>
            <a:picLocks noGrp="1" noChangeAspect="1"/>
          </p:cNvPicPr>
          <p:nvPr>
            <p:ph idx="1"/>
          </p:nvPr>
        </p:nvPicPr>
        <p:blipFill>
          <a:blip r:embed="rId3"/>
          <a:srcRect/>
          <a:stretch>
            <a:fillRect/>
          </a:stretch>
        </p:blipFill>
        <p:spPr>
          <a:xfrm>
            <a:off x="642938" y="1928813"/>
            <a:ext cx="3643312" cy="4233862"/>
          </a:xfrm>
        </p:spPr>
      </p:pic>
      <p:pic>
        <p:nvPicPr>
          <p:cNvPr id="145411" name="Content Placeholder 3" descr="Document (2).jpg"/>
          <p:cNvPicPr>
            <a:picLocks noChangeAspect="1"/>
          </p:cNvPicPr>
          <p:nvPr/>
        </p:nvPicPr>
        <p:blipFill>
          <a:blip r:embed="rId4"/>
          <a:srcRect/>
          <a:stretch>
            <a:fillRect/>
          </a:stretch>
        </p:blipFill>
        <p:spPr bwMode="auto">
          <a:xfrm>
            <a:off x="5072063" y="1857375"/>
            <a:ext cx="3625850" cy="4214813"/>
          </a:xfrm>
          <a:prstGeom prst="rect">
            <a:avLst/>
          </a:prstGeom>
          <a:noFill/>
          <a:ln w="9525">
            <a:noFill/>
            <a:miter lim="800000"/>
            <a:headEnd/>
            <a:tailEnd/>
          </a:ln>
        </p:spPr>
      </p:pic>
      <p:sp>
        <p:nvSpPr>
          <p:cNvPr id="145412" name="TextBox 4"/>
          <p:cNvSpPr txBox="1">
            <a:spLocks noChangeArrowheads="1"/>
          </p:cNvSpPr>
          <p:nvPr/>
        </p:nvSpPr>
        <p:spPr bwMode="auto">
          <a:xfrm>
            <a:off x="928688" y="1071563"/>
            <a:ext cx="7572375" cy="369887"/>
          </a:xfrm>
          <a:prstGeom prst="rect">
            <a:avLst/>
          </a:prstGeom>
          <a:noFill/>
          <a:ln w="9525">
            <a:noFill/>
            <a:miter lim="800000"/>
            <a:headEnd/>
            <a:tailEnd/>
          </a:ln>
        </p:spPr>
        <p:txBody>
          <a:bodyPr>
            <a:spAutoFit/>
          </a:bodyPr>
          <a:lstStyle/>
          <a:p>
            <a:r>
              <a:rPr lang="en-AU">
                <a:latin typeface="Arial" charset="0"/>
                <a:cs typeface="Arial" charset="0"/>
              </a:rPr>
              <a:t>Landforms can be identified from contour shapes</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457" name="Content Placeholder 3" descr="Document (11).jpg"/>
          <p:cNvPicPr>
            <a:picLocks noGrp="1" noChangeAspect="1"/>
          </p:cNvPicPr>
          <p:nvPr>
            <p:ph idx="1"/>
          </p:nvPr>
        </p:nvPicPr>
        <p:blipFill>
          <a:blip r:embed="rId3"/>
          <a:srcRect l="17319" t="7260" r="13232" b="50124"/>
          <a:stretch>
            <a:fillRect/>
          </a:stretch>
        </p:blipFill>
        <p:spPr>
          <a:xfrm>
            <a:off x="900113" y="260350"/>
            <a:ext cx="7643812" cy="6070600"/>
          </a:xfrm>
        </p:spPr>
      </p:pic>
      <p:sp>
        <p:nvSpPr>
          <p:cNvPr id="5" name="Rectangle 4"/>
          <p:cNvSpPr/>
          <p:nvPr/>
        </p:nvSpPr>
        <p:spPr>
          <a:xfrm>
            <a:off x="1143000" y="2071688"/>
            <a:ext cx="2428875" cy="3571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6" name="Rectangle 5"/>
          <p:cNvSpPr/>
          <p:nvPr/>
        </p:nvSpPr>
        <p:spPr>
          <a:xfrm>
            <a:off x="3500438" y="2071688"/>
            <a:ext cx="2428875" cy="3571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7" name="Rectangle 6"/>
          <p:cNvSpPr/>
          <p:nvPr/>
        </p:nvSpPr>
        <p:spPr>
          <a:xfrm>
            <a:off x="6072188" y="2071688"/>
            <a:ext cx="2428875" cy="3571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8" name="Rectangle 7"/>
          <p:cNvSpPr/>
          <p:nvPr/>
        </p:nvSpPr>
        <p:spPr>
          <a:xfrm>
            <a:off x="1143000" y="4000500"/>
            <a:ext cx="2428875" cy="357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9" name="Rectangle 8"/>
          <p:cNvSpPr/>
          <p:nvPr/>
        </p:nvSpPr>
        <p:spPr>
          <a:xfrm>
            <a:off x="3571875" y="4000500"/>
            <a:ext cx="2428875" cy="428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10" name="Rectangle 9"/>
          <p:cNvSpPr/>
          <p:nvPr/>
        </p:nvSpPr>
        <p:spPr>
          <a:xfrm>
            <a:off x="6000750" y="4000500"/>
            <a:ext cx="2428875" cy="357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11" name="Rectangle 10"/>
          <p:cNvSpPr/>
          <p:nvPr/>
        </p:nvSpPr>
        <p:spPr>
          <a:xfrm>
            <a:off x="1143000" y="6072188"/>
            <a:ext cx="2428875" cy="3571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12" name="Rectangle 11"/>
          <p:cNvSpPr/>
          <p:nvPr/>
        </p:nvSpPr>
        <p:spPr>
          <a:xfrm>
            <a:off x="3571875" y="6000750"/>
            <a:ext cx="2428875" cy="357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13" name="Rectangle 12"/>
          <p:cNvSpPr/>
          <p:nvPr/>
        </p:nvSpPr>
        <p:spPr>
          <a:xfrm>
            <a:off x="5929313" y="6072188"/>
            <a:ext cx="2428875" cy="3571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xit" presetSubtype="0" fill="hold" grpId="0" nodeType="clickEffect">
                                  <p:stCondLst>
                                    <p:cond delay="0"/>
                                  </p:stCondLst>
                                  <p:childTnLst>
                                    <p:animEffect transition="out" filter="dissolve">
                                      <p:cBhvr>
                                        <p:cTn id="16" dur="500"/>
                                        <p:tgtEl>
                                          <p:spTgt spid="7"/>
                                        </p:tgtEl>
                                      </p:cBhvr>
                                    </p:animEffect>
                                    <p:set>
                                      <p:cBhvr>
                                        <p:cTn id="17" dur="1" fill="hold">
                                          <p:stCondLst>
                                            <p:cond delay="499"/>
                                          </p:stCondLst>
                                        </p:cTn>
                                        <p:tgtEl>
                                          <p:spTgt spid="7"/>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grpId="0" nodeType="clickEffect">
                                  <p:stCondLst>
                                    <p:cond delay="0"/>
                                  </p:stCondLst>
                                  <p:childTnLst>
                                    <p:animEffect transition="out" filter="dissolve">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9" presetClass="exit" presetSubtype="0" fill="hold" grpId="0" nodeType="clickEffect">
                                  <p:stCondLst>
                                    <p:cond delay="0"/>
                                  </p:stCondLst>
                                  <p:childTnLst>
                                    <p:animEffect transition="out" filter="dissolve">
                                      <p:cBhvr>
                                        <p:cTn id="26" dur="500"/>
                                        <p:tgtEl>
                                          <p:spTgt spid="9"/>
                                        </p:tgtEl>
                                      </p:cBhvr>
                                    </p:animEffect>
                                    <p:set>
                                      <p:cBhvr>
                                        <p:cTn id="27" dur="1" fill="hold">
                                          <p:stCondLst>
                                            <p:cond delay="499"/>
                                          </p:stCondLst>
                                        </p:cTn>
                                        <p:tgtEl>
                                          <p:spTgt spid="9"/>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9" presetClass="exit" presetSubtype="0" fill="hold" grpId="0" nodeType="clickEffect">
                                  <p:stCondLst>
                                    <p:cond delay="0"/>
                                  </p:stCondLst>
                                  <p:childTnLst>
                                    <p:animEffect transition="out" filter="dissolve">
                                      <p:cBhvr>
                                        <p:cTn id="31" dur="500"/>
                                        <p:tgtEl>
                                          <p:spTgt spid="10"/>
                                        </p:tgtEl>
                                      </p:cBhvr>
                                    </p:animEffect>
                                    <p:set>
                                      <p:cBhvr>
                                        <p:cTn id="32" dur="1" fill="hold">
                                          <p:stCondLst>
                                            <p:cond delay="499"/>
                                          </p:stCondLst>
                                        </p:cTn>
                                        <p:tgtEl>
                                          <p:spTgt spid="1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9" presetClass="exit" presetSubtype="0" fill="hold" grpId="0" nodeType="clickEffect">
                                  <p:stCondLst>
                                    <p:cond delay="0"/>
                                  </p:stCondLst>
                                  <p:childTnLst>
                                    <p:animEffect transition="out" filter="dissolve">
                                      <p:cBhvr>
                                        <p:cTn id="36" dur="500"/>
                                        <p:tgtEl>
                                          <p:spTgt spid="11"/>
                                        </p:tgtEl>
                                      </p:cBhvr>
                                    </p:animEffect>
                                    <p:set>
                                      <p:cBhvr>
                                        <p:cTn id="37" dur="1" fill="hold">
                                          <p:stCondLst>
                                            <p:cond delay="499"/>
                                          </p:stCondLst>
                                        </p:cTn>
                                        <p:tgtEl>
                                          <p:spTgt spid="11"/>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9" presetClass="exit" presetSubtype="0" fill="hold" grpId="0" nodeType="clickEffect">
                                  <p:stCondLst>
                                    <p:cond delay="0"/>
                                  </p:stCondLst>
                                  <p:childTnLst>
                                    <p:animEffect transition="out" filter="dissolve">
                                      <p:cBhvr>
                                        <p:cTn id="41" dur="500"/>
                                        <p:tgtEl>
                                          <p:spTgt spid="12"/>
                                        </p:tgtEl>
                                      </p:cBhvr>
                                    </p:animEffect>
                                    <p:set>
                                      <p:cBhvr>
                                        <p:cTn id="42" dur="1" fill="hold">
                                          <p:stCondLst>
                                            <p:cond delay="499"/>
                                          </p:stCondLst>
                                        </p:cTn>
                                        <p:tgtEl>
                                          <p:spTgt spid="12"/>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9" presetClass="exit" presetSubtype="0" fill="hold" grpId="0" nodeType="clickEffect">
                                  <p:stCondLst>
                                    <p:cond delay="0"/>
                                  </p:stCondLst>
                                  <p:childTnLst>
                                    <p:animEffect transition="out" filter="dissolve">
                                      <p:cBhvr>
                                        <p:cTn id="46" dur="500"/>
                                        <p:tgtEl>
                                          <p:spTgt spid="13"/>
                                        </p:tgtEl>
                                      </p:cBhvr>
                                    </p:animEffect>
                                    <p:set>
                                      <p:cBhvr>
                                        <p:cTn id="47"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505" name="Content Placeholder 3" descr="Document (11).jpg"/>
          <p:cNvPicPr>
            <a:picLocks noGrp="1" noChangeAspect="1"/>
          </p:cNvPicPr>
          <p:nvPr>
            <p:ph idx="1"/>
          </p:nvPr>
        </p:nvPicPr>
        <p:blipFill>
          <a:blip r:embed="rId3"/>
          <a:srcRect l="17319" t="49876" r="11189" b="5927"/>
          <a:stretch>
            <a:fillRect/>
          </a:stretch>
        </p:blipFill>
        <p:spPr>
          <a:xfrm>
            <a:off x="785813" y="242888"/>
            <a:ext cx="7643812" cy="6115050"/>
          </a:xfrm>
        </p:spPr>
      </p:pic>
      <p:sp>
        <p:nvSpPr>
          <p:cNvPr id="5" name="Rectangle 4"/>
          <p:cNvSpPr/>
          <p:nvPr/>
        </p:nvSpPr>
        <p:spPr>
          <a:xfrm>
            <a:off x="928688" y="1928813"/>
            <a:ext cx="2428875" cy="3571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6" name="Rectangle 5"/>
          <p:cNvSpPr/>
          <p:nvPr/>
        </p:nvSpPr>
        <p:spPr>
          <a:xfrm>
            <a:off x="3286125" y="1928813"/>
            <a:ext cx="2428875" cy="3571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7" name="Rectangle 6"/>
          <p:cNvSpPr/>
          <p:nvPr/>
        </p:nvSpPr>
        <p:spPr>
          <a:xfrm>
            <a:off x="5786438" y="1928813"/>
            <a:ext cx="2428875" cy="3571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8" name="Rectangle 7"/>
          <p:cNvSpPr/>
          <p:nvPr/>
        </p:nvSpPr>
        <p:spPr>
          <a:xfrm>
            <a:off x="1000125" y="3857625"/>
            <a:ext cx="2428875" cy="357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9" name="Rectangle 8"/>
          <p:cNvSpPr/>
          <p:nvPr/>
        </p:nvSpPr>
        <p:spPr>
          <a:xfrm>
            <a:off x="3214688" y="3857625"/>
            <a:ext cx="2428875" cy="357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10" name="Rectangle 9"/>
          <p:cNvSpPr/>
          <p:nvPr/>
        </p:nvSpPr>
        <p:spPr>
          <a:xfrm>
            <a:off x="5786438" y="3857625"/>
            <a:ext cx="2428875" cy="357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11" name="Rectangle 10"/>
          <p:cNvSpPr/>
          <p:nvPr/>
        </p:nvSpPr>
        <p:spPr>
          <a:xfrm>
            <a:off x="857250" y="5857875"/>
            <a:ext cx="2428875" cy="357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12" name="Rectangle 11"/>
          <p:cNvSpPr/>
          <p:nvPr/>
        </p:nvSpPr>
        <p:spPr>
          <a:xfrm>
            <a:off x="3286125" y="5857875"/>
            <a:ext cx="2428875" cy="357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
        <p:nvSpPr>
          <p:cNvPr id="13" name="Rectangle 12"/>
          <p:cNvSpPr/>
          <p:nvPr/>
        </p:nvSpPr>
        <p:spPr>
          <a:xfrm>
            <a:off x="5715000" y="5857875"/>
            <a:ext cx="2428875" cy="357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AU"/>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xit" presetSubtype="0" fill="hold" grpId="0" nodeType="clickEffect">
                                  <p:stCondLst>
                                    <p:cond delay="0"/>
                                  </p:stCondLst>
                                  <p:childTnLst>
                                    <p:animEffect transition="out" filter="dissolve">
                                      <p:cBhvr>
                                        <p:cTn id="16" dur="500"/>
                                        <p:tgtEl>
                                          <p:spTgt spid="7"/>
                                        </p:tgtEl>
                                      </p:cBhvr>
                                    </p:animEffect>
                                    <p:set>
                                      <p:cBhvr>
                                        <p:cTn id="17" dur="1" fill="hold">
                                          <p:stCondLst>
                                            <p:cond delay="499"/>
                                          </p:stCondLst>
                                        </p:cTn>
                                        <p:tgtEl>
                                          <p:spTgt spid="7"/>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grpId="0" nodeType="clickEffect">
                                  <p:stCondLst>
                                    <p:cond delay="0"/>
                                  </p:stCondLst>
                                  <p:childTnLst>
                                    <p:animEffect transition="out" filter="dissolve">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9" presetClass="exit" presetSubtype="0" fill="hold" grpId="0" nodeType="clickEffect">
                                  <p:stCondLst>
                                    <p:cond delay="0"/>
                                  </p:stCondLst>
                                  <p:childTnLst>
                                    <p:animEffect transition="out" filter="dissolve">
                                      <p:cBhvr>
                                        <p:cTn id="26" dur="500"/>
                                        <p:tgtEl>
                                          <p:spTgt spid="9"/>
                                        </p:tgtEl>
                                      </p:cBhvr>
                                    </p:animEffect>
                                    <p:set>
                                      <p:cBhvr>
                                        <p:cTn id="27" dur="1" fill="hold">
                                          <p:stCondLst>
                                            <p:cond delay="499"/>
                                          </p:stCondLst>
                                        </p:cTn>
                                        <p:tgtEl>
                                          <p:spTgt spid="9"/>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9" presetClass="exit" presetSubtype="0" fill="hold" grpId="0" nodeType="clickEffect">
                                  <p:stCondLst>
                                    <p:cond delay="0"/>
                                  </p:stCondLst>
                                  <p:childTnLst>
                                    <p:animEffect transition="out" filter="dissolve">
                                      <p:cBhvr>
                                        <p:cTn id="31" dur="500"/>
                                        <p:tgtEl>
                                          <p:spTgt spid="10"/>
                                        </p:tgtEl>
                                      </p:cBhvr>
                                    </p:animEffect>
                                    <p:set>
                                      <p:cBhvr>
                                        <p:cTn id="32" dur="1" fill="hold">
                                          <p:stCondLst>
                                            <p:cond delay="499"/>
                                          </p:stCondLst>
                                        </p:cTn>
                                        <p:tgtEl>
                                          <p:spTgt spid="1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9" presetClass="exit" presetSubtype="0" fill="hold" grpId="0" nodeType="clickEffect">
                                  <p:stCondLst>
                                    <p:cond delay="0"/>
                                  </p:stCondLst>
                                  <p:childTnLst>
                                    <p:animEffect transition="out" filter="dissolve">
                                      <p:cBhvr>
                                        <p:cTn id="36" dur="500"/>
                                        <p:tgtEl>
                                          <p:spTgt spid="11"/>
                                        </p:tgtEl>
                                      </p:cBhvr>
                                    </p:animEffect>
                                    <p:set>
                                      <p:cBhvr>
                                        <p:cTn id="37" dur="1" fill="hold">
                                          <p:stCondLst>
                                            <p:cond delay="499"/>
                                          </p:stCondLst>
                                        </p:cTn>
                                        <p:tgtEl>
                                          <p:spTgt spid="11"/>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9" presetClass="exit" presetSubtype="0" fill="hold" grpId="0" nodeType="clickEffect">
                                  <p:stCondLst>
                                    <p:cond delay="0"/>
                                  </p:stCondLst>
                                  <p:childTnLst>
                                    <p:animEffect transition="out" filter="dissolve">
                                      <p:cBhvr>
                                        <p:cTn id="41" dur="500"/>
                                        <p:tgtEl>
                                          <p:spTgt spid="12"/>
                                        </p:tgtEl>
                                      </p:cBhvr>
                                    </p:animEffect>
                                    <p:set>
                                      <p:cBhvr>
                                        <p:cTn id="42" dur="1" fill="hold">
                                          <p:stCondLst>
                                            <p:cond delay="499"/>
                                          </p:stCondLst>
                                        </p:cTn>
                                        <p:tgtEl>
                                          <p:spTgt spid="12"/>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9" presetClass="exit" presetSubtype="0" fill="hold" grpId="0" nodeType="clickEffect">
                                  <p:stCondLst>
                                    <p:cond delay="0"/>
                                  </p:stCondLst>
                                  <p:childTnLst>
                                    <p:animEffect transition="out" filter="dissolve">
                                      <p:cBhvr>
                                        <p:cTn id="46" dur="500"/>
                                        <p:tgtEl>
                                          <p:spTgt spid="13"/>
                                        </p:tgtEl>
                                      </p:cBhvr>
                                    </p:animEffect>
                                    <p:set>
                                      <p:cBhvr>
                                        <p:cTn id="47"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Title 1"/>
          <p:cNvSpPr>
            <a:spLocks noGrp="1"/>
          </p:cNvSpPr>
          <p:nvPr>
            <p:ph type="title"/>
          </p:nvPr>
        </p:nvSpPr>
        <p:spPr>
          <a:xfrm>
            <a:off x="468313" y="260350"/>
            <a:ext cx="8229600" cy="1143000"/>
          </a:xfrm>
        </p:spPr>
        <p:txBody>
          <a:bodyPr/>
          <a:lstStyle/>
          <a:p>
            <a:pPr eaLnBrk="1" hangingPunct="1"/>
            <a:r>
              <a:rPr lang="en-AU" smtClean="0"/>
              <a:t>The ones you </a:t>
            </a:r>
            <a:r>
              <a:rPr lang="en-AU" b="1" smtClean="0">
                <a:solidFill>
                  <a:srgbClr val="FF0000"/>
                </a:solidFill>
              </a:rPr>
              <a:t>NEED TO KNOW</a:t>
            </a:r>
          </a:p>
        </p:txBody>
      </p:sp>
      <p:sp>
        <p:nvSpPr>
          <p:cNvPr id="3" name="Content Placeholder 2"/>
          <p:cNvSpPr>
            <a:spLocks noGrp="1"/>
          </p:cNvSpPr>
          <p:nvPr>
            <p:ph idx="1"/>
          </p:nvPr>
        </p:nvSpPr>
        <p:spPr/>
        <p:txBody>
          <a:bodyPr>
            <a:normAutofit/>
          </a:bodyPr>
          <a:lstStyle/>
          <a:p>
            <a:pPr marL="0" indent="0" eaLnBrk="1" hangingPunct="1">
              <a:buFont typeface="Arial" charset="0"/>
              <a:buNone/>
              <a:defRPr/>
            </a:pPr>
            <a:r>
              <a:rPr lang="en-AU" dirty="0" smtClean="0"/>
              <a:t>You should be able to recognise the basic topographical features from the contour patterns for the following:</a:t>
            </a:r>
          </a:p>
          <a:p>
            <a:pPr marL="0" indent="0" eaLnBrk="1" hangingPunct="1">
              <a:buNone/>
              <a:defRPr/>
            </a:pPr>
            <a:r>
              <a:rPr lang="en-AU" sz="2400" dirty="0" smtClean="0"/>
              <a:t>				</a:t>
            </a:r>
          </a:p>
          <a:p>
            <a:pPr eaLnBrk="1" hangingPunct="1">
              <a:defRPr/>
            </a:pPr>
            <a:endParaRPr lang="en-AU" sz="2400" dirty="0"/>
          </a:p>
        </p:txBody>
      </p:sp>
      <p:sp>
        <p:nvSpPr>
          <p:cNvPr id="5" name="Explosion 2 4"/>
          <p:cNvSpPr>
            <a:spLocks noChangeArrowheads="1"/>
          </p:cNvSpPr>
          <p:nvPr/>
        </p:nvSpPr>
        <p:spPr bwMode="auto">
          <a:xfrm>
            <a:off x="1763688" y="2268475"/>
            <a:ext cx="6443662" cy="4581525"/>
          </a:xfrm>
          <a:prstGeom prst="irregularSeal2">
            <a:avLst/>
          </a:prstGeom>
          <a:solidFill>
            <a:srgbClr val="CCFFFF"/>
          </a:solidFill>
          <a:ln w="25400" algn="ctr">
            <a:solidFill>
              <a:srgbClr val="385D8A"/>
            </a:solidFill>
            <a:miter lim="800000"/>
            <a:headEnd/>
            <a:tailEnd/>
          </a:ln>
        </p:spPr>
        <p:txBody>
          <a:bodyPr anchor="ctr"/>
          <a:lstStyle/>
          <a:p>
            <a:pPr algn="ctr">
              <a:defRPr/>
            </a:pPr>
            <a:endParaRPr lang="en-AU">
              <a:solidFill>
                <a:schemeClr val="lt1"/>
              </a:solidFill>
              <a:latin typeface="+mn-lt"/>
              <a:ea typeface="+mn-ea"/>
              <a:cs typeface="+mn-cs"/>
            </a:endParaRPr>
          </a:p>
        </p:txBody>
      </p:sp>
      <p:sp>
        <p:nvSpPr>
          <p:cNvPr id="4" name="TextBox 3"/>
          <p:cNvSpPr txBox="1">
            <a:spLocks noChangeArrowheads="1"/>
          </p:cNvSpPr>
          <p:nvPr/>
        </p:nvSpPr>
        <p:spPr bwMode="auto">
          <a:xfrm>
            <a:off x="3436913" y="3861048"/>
            <a:ext cx="3097212" cy="1015663"/>
          </a:xfrm>
          <a:prstGeom prst="rect">
            <a:avLst/>
          </a:prstGeom>
          <a:noFill/>
          <a:ln w="9525">
            <a:noFill/>
            <a:miter lim="800000"/>
            <a:headEnd/>
            <a:tailEnd/>
          </a:ln>
        </p:spPr>
        <p:txBody>
          <a:bodyPr>
            <a:spAutoFit/>
          </a:bodyPr>
          <a:lstStyle/>
          <a:p>
            <a:r>
              <a:rPr lang="en-AU" sz="2000" b="1" dirty="0">
                <a:solidFill>
                  <a:srgbClr val="404040"/>
                </a:solidFill>
                <a:latin typeface="Arial" charset="0"/>
                <a:cs typeface="Arial" charset="0"/>
              </a:rPr>
              <a:t>Great news</a:t>
            </a:r>
            <a:r>
              <a:rPr lang="en-AU" sz="2000" dirty="0">
                <a:solidFill>
                  <a:srgbClr val="404040"/>
                </a:solidFill>
                <a:latin typeface="Arial" charset="0"/>
                <a:cs typeface="Arial" charset="0"/>
              </a:rPr>
              <a:t>….you don’t have to </a:t>
            </a:r>
            <a:r>
              <a:rPr lang="en-AU" sz="2000" dirty="0" smtClean="0">
                <a:solidFill>
                  <a:srgbClr val="404040"/>
                </a:solidFill>
                <a:latin typeface="Arial" charset="0"/>
                <a:cs typeface="Arial" charset="0"/>
              </a:rPr>
              <a:t>know every one. Take out your syllabus!!!</a:t>
            </a:r>
            <a:endParaRPr lang="en-AU" sz="2000" dirty="0">
              <a:solidFill>
                <a:srgbClr val="404040"/>
              </a:solidFill>
              <a:latin typeface="Arial" charset="0"/>
              <a:cs typeface="Arial"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1" name="Title 1"/>
          <p:cNvSpPr>
            <a:spLocks noGrp="1"/>
          </p:cNvSpPr>
          <p:nvPr>
            <p:ph type="title"/>
          </p:nvPr>
        </p:nvSpPr>
        <p:spPr>
          <a:xfrm>
            <a:off x="0" y="274638"/>
            <a:ext cx="9144000" cy="1143000"/>
          </a:xfrm>
        </p:spPr>
        <p:txBody>
          <a:bodyPr/>
          <a:lstStyle/>
          <a:p>
            <a:pPr eaLnBrk="1" hangingPunct="1"/>
            <a:r>
              <a:rPr lang="en-AU" smtClean="0">
                <a:solidFill>
                  <a:srgbClr val="0000CC"/>
                </a:solidFill>
              </a:rPr>
              <a:t>Shape of slope:  Concave or Convex</a:t>
            </a:r>
          </a:p>
        </p:txBody>
      </p:sp>
      <p:sp>
        <p:nvSpPr>
          <p:cNvPr id="153602" name="Content Placeholder 2"/>
          <p:cNvSpPr>
            <a:spLocks noGrp="1"/>
          </p:cNvSpPr>
          <p:nvPr>
            <p:ph idx="1"/>
          </p:nvPr>
        </p:nvSpPr>
        <p:spPr>
          <a:xfrm>
            <a:off x="0" y="1341438"/>
            <a:ext cx="9144000" cy="1727200"/>
          </a:xfrm>
        </p:spPr>
        <p:txBody>
          <a:bodyPr/>
          <a:lstStyle/>
          <a:p>
            <a:pPr marL="261938" indent="0" eaLnBrk="1" hangingPunct="1">
              <a:buFont typeface="Arial" charset="0"/>
              <a:buNone/>
            </a:pPr>
            <a:r>
              <a:rPr lang="en-AU" smtClean="0"/>
              <a:t>The shape of a slope is a good sign of how stable it is. Straight and S-shaped slopes tend to be more stable than concave or convex slopes.</a:t>
            </a:r>
          </a:p>
        </p:txBody>
      </p:sp>
      <p:pic>
        <p:nvPicPr>
          <p:cNvPr id="153603" name="Picture 3" descr="Slope Shapes"/>
          <p:cNvPicPr>
            <a:picLocks noChangeAspect="1" noChangeArrowheads="1"/>
          </p:cNvPicPr>
          <p:nvPr/>
        </p:nvPicPr>
        <p:blipFill>
          <a:blip r:embed="rId3"/>
          <a:srcRect t="7605"/>
          <a:stretch>
            <a:fillRect/>
          </a:stretch>
        </p:blipFill>
        <p:spPr bwMode="auto">
          <a:xfrm>
            <a:off x="2700338" y="2857500"/>
            <a:ext cx="4535487" cy="410051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Title 1"/>
          <p:cNvSpPr>
            <a:spLocks noGrp="1"/>
          </p:cNvSpPr>
          <p:nvPr>
            <p:ph type="title"/>
          </p:nvPr>
        </p:nvSpPr>
        <p:spPr>
          <a:xfrm>
            <a:off x="539750" y="0"/>
            <a:ext cx="8229600" cy="1143000"/>
          </a:xfrm>
        </p:spPr>
        <p:txBody>
          <a:bodyPr/>
          <a:lstStyle/>
          <a:p>
            <a:pPr eaLnBrk="1" hangingPunct="1"/>
            <a:r>
              <a:rPr lang="en-AU" b="1" dirty="0" smtClean="0">
                <a:solidFill>
                  <a:srgbClr val="0000CC"/>
                </a:solidFill>
              </a:rPr>
              <a:t>Concave or Convex</a:t>
            </a:r>
          </a:p>
        </p:txBody>
      </p:sp>
      <p:sp>
        <p:nvSpPr>
          <p:cNvPr id="155650" name="Content Placeholder 2"/>
          <p:cNvSpPr>
            <a:spLocks noGrp="1"/>
          </p:cNvSpPr>
          <p:nvPr>
            <p:ph idx="1"/>
          </p:nvPr>
        </p:nvSpPr>
        <p:spPr>
          <a:xfrm>
            <a:off x="107950" y="1628775"/>
            <a:ext cx="8856663" cy="4525963"/>
          </a:xfrm>
        </p:spPr>
        <p:txBody>
          <a:bodyPr/>
          <a:lstStyle/>
          <a:p>
            <a:pPr eaLnBrk="1" hangingPunct="1">
              <a:buFont typeface="Arial" charset="0"/>
              <a:buNone/>
            </a:pPr>
            <a:r>
              <a:rPr lang="en-AU" sz="2400" b="1" smtClean="0"/>
              <a:t>	   Convex slope				Concave slope</a:t>
            </a:r>
          </a:p>
          <a:p>
            <a:pPr eaLnBrk="1" hangingPunct="1">
              <a:buFont typeface="Arial" charset="0"/>
              <a:buNone/>
            </a:pPr>
            <a:endParaRPr lang="en-AU" sz="2400" smtClean="0"/>
          </a:p>
        </p:txBody>
      </p:sp>
      <p:pic>
        <p:nvPicPr>
          <p:cNvPr id="155651" name="Picture 6" descr="http://www.tpub.com/inteng/8.htm40.gif"/>
          <p:cNvPicPr>
            <a:picLocks noChangeAspect="1" noChangeArrowheads="1"/>
          </p:cNvPicPr>
          <p:nvPr/>
        </p:nvPicPr>
        <p:blipFill>
          <a:blip r:embed="rId3"/>
          <a:srcRect/>
          <a:stretch>
            <a:fillRect/>
          </a:stretch>
        </p:blipFill>
        <p:spPr bwMode="auto">
          <a:xfrm>
            <a:off x="5364163" y="2133600"/>
            <a:ext cx="3455987" cy="4373563"/>
          </a:xfrm>
          <a:prstGeom prst="rect">
            <a:avLst/>
          </a:prstGeom>
          <a:noFill/>
          <a:ln w="9525">
            <a:noFill/>
            <a:miter lim="800000"/>
            <a:headEnd/>
            <a:tailEnd/>
          </a:ln>
        </p:spPr>
      </p:pic>
      <p:pic>
        <p:nvPicPr>
          <p:cNvPr id="155652" name="Picture 2" descr="http://www.tpub.com/inteng/8.htm41.gif"/>
          <p:cNvPicPr>
            <a:picLocks noChangeAspect="1" noChangeArrowheads="1"/>
          </p:cNvPicPr>
          <p:nvPr/>
        </p:nvPicPr>
        <p:blipFill>
          <a:blip r:embed="rId4"/>
          <a:srcRect/>
          <a:stretch>
            <a:fillRect/>
          </a:stretch>
        </p:blipFill>
        <p:spPr bwMode="auto">
          <a:xfrm>
            <a:off x="611188" y="2060575"/>
            <a:ext cx="3313112" cy="42973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7" name="Title 1"/>
          <p:cNvSpPr>
            <a:spLocks noGrp="1"/>
          </p:cNvSpPr>
          <p:nvPr>
            <p:ph type="title"/>
          </p:nvPr>
        </p:nvSpPr>
        <p:spPr/>
        <p:txBody>
          <a:bodyPr/>
          <a:lstStyle/>
          <a:p>
            <a:pPr eaLnBrk="1" hangingPunct="1"/>
            <a:r>
              <a:rPr lang="en-US" smtClean="0"/>
              <a:t>Uniformity</a:t>
            </a:r>
          </a:p>
        </p:txBody>
      </p:sp>
      <p:sp>
        <p:nvSpPr>
          <p:cNvPr id="157698" name="Content Placeholder 2"/>
          <p:cNvSpPr>
            <a:spLocks noGrp="1"/>
          </p:cNvSpPr>
          <p:nvPr>
            <p:ph idx="1"/>
          </p:nvPr>
        </p:nvSpPr>
        <p:spPr>
          <a:xfrm>
            <a:off x="107950" y="1557338"/>
            <a:ext cx="8856663" cy="4525962"/>
          </a:xfrm>
        </p:spPr>
        <p:txBody>
          <a:bodyPr/>
          <a:lstStyle/>
          <a:p>
            <a:pPr eaLnBrk="1" hangingPunct="1">
              <a:buFont typeface="Arial" charset="0"/>
              <a:buNone/>
            </a:pPr>
            <a:r>
              <a:rPr lang="en-AU" sz="2400" b="1" smtClean="0"/>
              <a:t>       Uniform, gentle slope      			 Uniform, steep slope</a:t>
            </a:r>
          </a:p>
          <a:p>
            <a:pPr eaLnBrk="1" hangingPunct="1">
              <a:buFont typeface="Arial" charset="0"/>
              <a:buNone/>
            </a:pPr>
            <a:endParaRPr lang="en-AU" sz="2400" smtClean="0"/>
          </a:p>
        </p:txBody>
      </p:sp>
      <p:pic>
        <p:nvPicPr>
          <p:cNvPr id="157699" name="Picture 2" descr="http://www.tpub.com/inteng/8.htm38.gif"/>
          <p:cNvPicPr>
            <a:picLocks noChangeAspect="1" noChangeArrowheads="1"/>
          </p:cNvPicPr>
          <p:nvPr/>
        </p:nvPicPr>
        <p:blipFill>
          <a:blip r:embed="rId3"/>
          <a:srcRect/>
          <a:stretch>
            <a:fillRect/>
          </a:stretch>
        </p:blipFill>
        <p:spPr bwMode="auto">
          <a:xfrm>
            <a:off x="611188" y="2276475"/>
            <a:ext cx="2886075" cy="3295650"/>
          </a:xfrm>
          <a:prstGeom prst="rect">
            <a:avLst/>
          </a:prstGeom>
          <a:noFill/>
          <a:ln w="9525">
            <a:noFill/>
            <a:miter lim="800000"/>
            <a:headEnd/>
            <a:tailEnd/>
          </a:ln>
        </p:spPr>
      </p:pic>
      <p:pic>
        <p:nvPicPr>
          <p:cNvPr id="157700" name="Picture 4" descr="http://www.tpub.com/inteng/8.htm39.gif"/>
          <p:cNvPicPr>
            <a:picLocks noChangeAspect="1" noChangeArrowheads="1"/>
          </p:cNvPicPr>
          <p:nvPr/>
        </p:nvPicPr>
        <p:blipFill>
          <a:blip r:embed="rId4"/>
          <a:srcRect/>
          <a:stretch>
            <a:fillRect/>
          </a:stretch>
        </p:blipFill>
        <p:spPr bwMode="auto">
          <a:xfrm>
            <a:off x="5724525" y="2060575"/>
            <a:ext cx="2519363" cy="386238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5" name="Title 1"/>
          <p:cNvSpPr>
            <a:spLocks noGrp="1"/>
          </p:cNvSpPr>
          <p:nvPr>
            <p:ph type="title"/>
          </p:nvPr>
        </p:nvSpPr>
        <p:spPr>
          <a:xfrm>
            <a:off x="468313" y="0"/>
            <a:ext cx="8229600" cy="1143000"/>
          </a:xfrm>
        </p:spPr>
        <p:txBody>
          <a:bodyPr/>
          <a:lstStyle/>
          <a:p>
            <a:pPr eaLnBrk="1" hangingPunct="1"/>
            <a:r>
              <a:rPr lang="en-US" smtClean="0"/>
              <a:t>The Ups and Downs</a:t>
            </a:r>
          </a:p>
        </p:txBody>
      </p:sp>
      <p:sp>
        <p:nvSpPr>
          <p:cNvPr id="159746" name="Content Placeholder 2"/>
          <p:cNvSpPr>
            <a:spLocks noGrp="1"/>
          </p:cNvSpPr>
          <p:nvPr>
            <p:ph idx="1"/>
          </p:nvPr>
        </p:nvSpPr>
        <p:spPr>
          <a:xfrm>
            <a:off x="468313" y="1341438"/>
            <a:ext cx="8229600" cy="4525962"/>
          </a:xfrm>
        </p:spPr>
        <p:txBody>
          <a:bodyPr/>
          <a:lstStyle/>
          <a:p>
            <a:pPr algn="ctr" eaLnBrk="1" hangingPunct="1">
              <a:buFont typeface="Arial" charset="0"/>
              <a:buNone/>
            </a:pPr>
            <a:r>
              <a:rPr lang="en-AU" smtClean="0"/>
              <a:t>Hill			    Valley</a:t>
            </a:r>
          </a:p>
          <a:p>
            <a:pPr eaLnBrk="1" hangingPunct="1">
              <a:buFont typeface="Arial" charset="0"/>
              <a:buNone/>
            </a:pPr>
            <a:endParaRPr lang="en-AU" smtClean="0"/>
          </a:p>
        </p:txBody>
      </p:sp>
      <p:pic>
        <p:nvPicPr>
          <p:cNvPr id="159747" name="Picture 2" descr="http://www.tpub.com/inteng/8.htm42.gif"/>
          <p:cNvPicPr>
            <a:picLocks noChangeAspect="1" noChangeArrowheads="1"/>
          </p:cNvPicPr>
          <p:nvPr/>
        </p:nvPicPr>
        <p:blipFill>
          <a:blip r:embed="rId3"/>
          <a:srcRect/>
          <a:stretch>
            <a:fillRect/>
          </a:stretch>
        </p:blipFill>
        <p:spPr bwMode="auto">
          <a:xfrm>
            <a:off x="395288" y="2492375"/>
            <a:ext cx="3422650" cy="3816350"/>
          </a:xfrm>
          <a:prstGeom prst="rect">
            <a:avLst/>
          </a:prstGeom>
          <a:noFill/>
          <a:ln w="9525">
            <a:noFill/>
            <a:miter lim="800000"/>
            <a:headEnd/>
            <a:tailEnd/>
          </a:ln>
        </p:spPr>
      </p:pic>
      <p:pic>
        <p:nvPicPr>
          <p:cNvPr id="159748" name="Picture 4" descr="http://www.tpub.com/inteng/8.htm43.gif"/>
          <p:cNvPicPr>
            <a:picLocks noChangeAspect="1" noChangeArrowheads="1"/>
          </p:cNvPicPr>
          <p:nvPr/>
        </p:nvPicPr>
        <p:blipFill>
          <a:blip r:embed="rId4"/>
          <a:srcRect/>
          <a:stretch>
            <a:fillRect/>
          </a:stretch>
        </p:blipFill>
        <p:spPr bwMode="auto">
          <a:xfrm>
            <a:off x="5364163" y="1919288"/>
            <a:ext cx="2570162" cy="4938712"/>
          </a:xfrm>
          <a:prstGeom prst="rect">
            <a:avLst/>
          </a:prstGeom>
          <a:noFill/>
          <a:ln w="9525">
            <a:noFill/>
            <a:miter lim="800000"/>
            <a:headEnd/>
            <a:tailEnd/>
          </a:ln>
        </p:spPr>
      </p:pic>
      <p:sp>
        <p:nvSpPr>
          <p:cNvPr id="159749" name="Rectangle 6"/>
          <p:cNvSpPr>
            <a:spLocks noChangeArrowheads="1"/>
          </p:cNvSpPr>
          <p:nvPr/>
        </p:nvSpPr>
        <p:spPr bwMode="auto">
          <a:xfrm>
            <a:off x="7164388" y="1916113"/>
            <a:ext cx="792162" cy="288925"/>
          </a:xfrm>
          <a:prstGeom prst="rect">
            <a:avLst/>
          </a:prstGeom>
          <a:solidFill>
            <a:schemeClr val="bg1"/>
          </a:solidFill>
          <a:ln w="9525">
            <a:solidFill>
              <a:schemeClr val="bg1"/>
            </a:solidFill>
            <a:miter lim="800000"/>
            <a:headEnd/>
            <a:tailEnd/>
          </a:ln>
        </p:spPr>
        <p:txBody>
          <a:bodyPr wrap="none" anchor="ctr"/>
          <a:lstStyle/>
          <a:p>
            <a:endParaRPr 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3" name="Title 1"/>
          <p:cNvSpPr>
            <a:spLocks noGrp="1"/>
          </p:cNvSpPr>
          <p:nvPr>
            <p:ph type="title"/>
          </p:nvPr>
        </p:nvSpPr>
        <p:spPr>
          <a:xfrm>
            <a:off x="468313" y="0"/>
            <a:ext cx="8229600" cy="1143000"/>
          </a:xfrm>
        </p:spPr>
        <p:txBody>
          <a:bodyPr/>
          <a:lstStyle/>
          <a:p>
            <a:pPr eaLnBrk="1" hangingPunct="1"/>
            <a:r>
              <a:rPr lang="en-US" smtClean="0">
                <a:solidFill>
                  <a:srgbClr val="0000CC"/>
                </a:solidFill>
              </a:rPr>
              <a:t>Other Features</a:t>
            </a:r>
          </a:p>
        </p:txBody>
      </p:sp>
      <p:sp>
        <p:nvSpPr>
          <p:cNvPr id="161794" name="Content Placeholder 2"/>
          <p:cNvSpPr>
            <a:spLocks noGrp="1"/>
          </p:cNvSpPr>
          <p:nvPr>
            <p:ph idx="1"/>
          </p:nvPr>
        </p:nvSpPr>
        <p:spPr>
          <a:xfrm>
            <a:off x="914400" y="981075"/>
            <a:ext cx="8229600" cy="4525963"/>
          </a:xfrm>
        </p:spPr>
        <p:txBody>
          <a:bodyPr/>
          <a:lstStyle/>
          <a:p>
            <a:pPr eaLnBrk="1" hangingPunct="1">
              <a:buFont typeface="Arial" charset="0"/>
              <a:buNone/>
            </a:pPr>
            <a:r>
              <a:rPr lang="en-AU" b="1" smtClean="0"/>
              <a:t>Ridge and spur			Saddle</a:t>
            </a:r>
          </a:p>
          <a:p>
            <a:pPr eaLnBrk="1" hangingPunct="1">
              <a:buFont typeface="Arial" charset="0"/>
              <a:buNone/>
            </a:pPr>
            <a:endParaRPr lang="en-AU" smtClean="0"/>
          </a:p>
        </p:txBody>
      </p:sp>
      <p:pic>
        <p:nvPicPr>
          <p:cNvPr id="161795" name="Picture 2" descr="http://www.tpub.com/inteng/8.htm44.gif"/>
          <p:cNvPicPr>
            <a:picLocks noChangeAspect="1" noChangeArrowheads="1"/>
          </p:cNvPicPr>
          <p:nvPr/>
        </p:nvPicPr>
        <p:blipFill>
          <a:blip r:embed="rId3"/>
          <a:srcRect/>
          <a:stretch>
            <a:fillRect/>
          </a:stretch>
        </p:blipFill>
        <p:spPr bwMode="auto">
          <a:xfrm>
            <a:off x="468313" y="1700213"/>
            <a:ext cx="3671887" cy="4660900"/>
          </a:xfrm>
          <a:prstGeom prst="rect">
            <a:avLst/>
          </a:prstGeom>
          <a:noFill/>
          <a:ln w="9525">
            <a:noFill/>
            <a:miter lim="800000"/>
            <a:headEnd/>
            <a:tailEnd/>
          </a:ln>
        </p:spPr>
      </p:pic>
      <p:pic>
        <p:nvPicPr>
          <p:cNvPr id="161796" name="Picture 4" descr="http://www.tpub.com/inteng/8.htm45.gif"/>
          <p:cNvPicPr>
            <a:picLocks noChangeAspect="1" noChangeArrowheads="1"/>
          </p:cNvPicPr>
          <p:nvPr/>
        </p:nvPicPr>
        <p:blipFill>
          <a:blip r:embed="rId4"/>
          <a:srcRect/>
          <a:stretch>
            <a:fillRect/>
          </a:stretch>
        </p:blipFill>
        <p:spPr bwMode="auto">
          <a:xfrm>
            <a:off x="4787900" y="1773238"/>
            <a:ext cx="3302000" cy="437673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3" name="Title 1"/>
          <p:cNvSpPr>
            <a:spLocks noGrp="1"/>
          </p:cNvSpPr>
          <p:nvPr>
            <p:ph type="title"/>
          </p:nvPr>
        </p:nvSpPr>
        <p:spPr>
          <a:xfrm>
            <a:off x="468313" y="260350"/>
            <a:ext cx="8229600" cy="1143000"/>
          </a:xfrm>
        </p:spPr>
        <p:txBody>
          <a:bodyPr>
            <a:normAutofit fontScale="90000"/>
          </a:bodyPr>
          <a:lstStyle/>
          <a:p>
            <a:pPr eaLnBrk="1" hangingPunct="1"/>
            <a:r>
              <a:rPr lang="en-AU" sz="8800" b="1" dirty="0" smtClean="0">
                <a:solidFill>
                  <a:srgbClr val="FF0000"/>
                </a:solidFill>
              </a:rPr>
              <a:t>NOTE</a:t>
            </a:r>
          </a:p>
        </p:txBody>
      </p:sp>
      <p:sp>
        <p:nvSpPr>
          <p:cNvPr id="182274" name="Content Placeholder 2"/>
          <p:cNvSpPr>
            <a:spLocks noGrp="1"/>
          </p:cNvSpPr>
          <p:nvPr>
            <p:ph idx="1"/>
          </p:nvPr>
        </p:nvSpPr>
        <p:spPr>
          <a:xfrm>
            <a:off x="468313" y="1628775"/>
            <a:ext cx="8229600" cy="4525963"/>
          </a:xfrm>
        </p:spPr>
        <p:txBody>
          <a:bodyPr>
            <a:normAutofit/>
          </a:bodyPr>
          <a:lstStyle/>
          <a:p>
            <a:pPr marL="363538" indent="0" algn="ctr" eaLnBrk="1" hangingPunct="1">
              <a:buFont typeface="Arial" charset="0"/>
              <a:buNone/>
            </a:pPr>
            <a:r>
              <a:rPr lang="en-AU" sz="5400" b="1" dirty="0" smtClean="0"/>
              <a:t>When asked to give map evidence, you must give  </a:t>
            </a:r>
            <a:r>
              <a:rPr lang="en-AU" sz="5400" b="1" dirty="0" smtClean="0">
                <a:solidFill>
                  <a:srgbClr val="FF0000"/>
                </a:solidFill>
              </a:rPr>
              <a:t>GRID REFERENCES </a:t>
            </a:r>
            <a:r>
              <a:rPr lang="en-AU" sz="5400" b="1" dirty="0" smtClean="0"/>
              <a:t>and refer to specific names on the map.</a:t>
            </a:r>
          </a:p>
          <a:p>
            <a:pPr marL="363538" indent="0" eaLnBrk="1" hangingPunct="1">
              <a:buFont typeface="Arial" charset="0"/>
              <a:buNone/>
            </a:pPr>
            <a:endParaRPr lang="en-AU" dirty="0" smtClean="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Title 1"/>
          <p:cNvSpPr>
            <a:spLocks noGrp="1"/>
          </p:cNvSpPr>
          <p:nvPr>
            <p:ph type="title"/>
          </p:nvPr>
        </p:nvSpPr>
        <p:spPr>
          <a:xfrm>
            <a:off x="428625" y="-71438"/>
            <a:ext cx="8229600" cy="1143001"/>
          </a:xfrm>
        </p:spPr>
        <p:txBody>
          <a:bodyPr/>
          <a:lstStyle/>
          <a:p>
            <a:pPr eaLnBrk="1" hangingPunct="1"/>
            <a:r>
              <a:rPr lang="en-AU" smtClean="0">
                <a:solidFill>
                  <a:srgbClr val="FF0000"/>
                </a:solidFill>
              </a:rPr>
              <a:t>Calculating Distances </a:t>
            </a:r>
          </a:p>
        </p:txBody>
      </p:sp>
      <p:sp>
        <p:nvSpPr>
          <p:cNvPr id="3" name="Content Placeholder 2"/>
          <p:cNvSpPr>
            <a:spLocks noGrp="1"/>
          </p:cNvSpPr>
          <p:nvPr>
            <p:ph idx="1"/>
          </p:nvPr>
        </p:nvSpPr>
        <p:spPr>
          <a:xfrm>
            <a:off x="457200" y="1143000"/>
            <a:ext cx="8229600" cy="4983163"/>
          </a:xfrm>
        </p:spPr>
        <p:txBody>
          <a:bodyPr rtlCol="0">
            <a:normAutofit/>
          </a:bodyPr>
          <a:lstStyle/>
          <a:p>
            <a:pPr eaLnBrk="1" fontAlgn="auto" hangingPunct="1">
              <a:spcAft>
                <a:spcPts val="0"/>
              </a:spcAft>
              <a:buFont typeface="Arial" pitchFamily="34" charset="0"/>
              <a:buChar char="•"/>
              <a:defRPr/>
            </a:pPr>
            <a:r>
              <a:rPr lang="en-AU" dirty="0" smtClean="0"/>
              <a:t>The distance between two points on a map can be found by measuring the distance on the map and then converting it from centimetres to kilometres and/or metres.  Most students do this by using the map’s linear scale.  </a:t>
            </a:r>
          </a:p>
          <a:p>
            <a:pPr eaLnBrk="1" fontAlgn="auto" hangingPunct="1">
              <a:spcAft>
                <a:spcPts val="0"/>
              </a:spcAft>
              <a:buFont typeface="Arial" pitchFamily="34" charset="0"/>
              <a:buChar char="•"/>
              <a:defRPr/>
            </a:pPr>
            <a:r>
              <a:rPr lang="en-AU" dirty="0" smtClean="0"/>
              <a:t>The distance between two points is measured in one of four ways:</a:t>
            </a:r>
          </a:p>
          <a:p>
            <a:pPr lvl="1" eaLnBrk="1" fontAlgn="auto" hangingPunct="1">
              <a:spcAft>
                <a:spcPts val="0"/>
              </a:spcAft>
              <a:buFont typeface="Arial" pitchFamily="34" charset="0"/>
              <a:buChar char="–"/>
              <a:defRPr/>
            </a:pPr>
            <a:r>
              <a:rPr lang="en-AU" i="1" dirty="0" smtClean="0"/>
              <a:t>Using a ruler</a:t>
            </a:r>
          </a:p>
          <a:p>
            <a:pPr lvl="1" eaLnBrk="1" fontAlgn="auto" hangingPunct="1">
              <a:spcAft>
                <a:spcPts val="0"/>
              </a:spcAft>
              <a:buFont typeface="Arial" pitchFamily="34" charset="0"/>
              <a:buChar char="–"/>
              <a:defRPr/>
            </a:pPr>
            <a:r>
              <a:rPr lang="en-AU" i="1" dirty="0" smtClean="0"/>
              <a:t>Using a straight edge</a:t>
            </a:r>
          </a:p>
          <a:p>
            <a:pPr lvl="1" eaLnBrk="1" fontAlgn="auto" hangingPunct="1">
              <a:spcAft>
                <a:spcPts val="0"/>
              </a:spcAft>
              <a:buFont typeface="Arial" pitchFamily="34" charset="0"/>
              <a:buChar char="–"/>
              <a:defRPr/>
            </a:pPr>
            <a:r>
              <a:rPr lang="en-AU" i="1" dirty="0" smtClean="0"/>
              <a:t>Using dividers</a:t>
            </a:r>
          </a:p>
          <a:p>
            <a:pPr lvl="1" eaLnBrk="1" fontAlgn="auto" hangingPunct="1">
              <a:spcAft>
                <a:spcPts val="0"/>
              </a:spcAft>
              <a:buFont typeface="Arial" pitchFamily="34" charset="0"/>
              <a:buChar char="–"/>
              <a:defRPr/>
            </a:pPr>
            <a:r>
              <a:rPr lang="en-AU" i="1" dirty="0" smtClean="0"/>
              <a:t>Using a piece of string or cotton</a:t>
            </a:r>
          </a:p>
          <a:p>
            <a:pPr eaLnBrk="1" fontAlgn="auto" hangingPunct="1">
              <a:spcAft>
                <a:spcPts val="0"/>
              </a:spcAft>
              <a:buFont typeface="Arial" pitchFamily="34" charset="0"/>
              <a:buChar char="•"/>
              <a:defRPr/>
            </a:pPr>
            <a:endParaRPr lang="en-AU" dirty="0" smtClean="0"/>
          </a:p>
        </p:txBody>
      </p:sp>
      <p:pic>
        <p:nvPicPr>
          <p:cNvPr id="86019" name="Picture 2" descr="http://bp2.blogger.com/_GIozMLxuH9o/RxMpwX5MVoI/AAAAAAAAAUI/gC3BX96eMuU/s400/Picture3.jpg"/>
          <p:cNvPicPr>
            <a:picLocks noChangeAspect="1" noChangeArrowheads="1"/>
          </p:cNvPicPr>
          <p:nvPr/>
        </p:nvPicPr>
        <p:blipFill>
          <a:blip r:embed="rId3"/>
          <a:srcRect b="14685"/>
          <a:stretch>
            <a:fillRect/>
          </a:stretch>
        </p:blipFill>
        <p:spPr bwMode="auto">
          <a:xfrm>
            <a:off x="5940425" y="4365625"/>
            <a:ext cx="2809875" cy="12192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Title 1"/>
          <p:cNvSpPr>
            <a:spLocks noGrp="1"/>
          </p:cNvSpPr>
          <p:nvPr>
            <p:ph type="title"/>
          </p:nvPr>
        </p:nvSpPr>
        <p:spPr>
          <a:xfrm>
            <a:off x="597826" y="31401"/>
            <a:ext cx="8229600" cy="1143000"/>
          </a:xfrm>
        </p:spPr>
        <p:txBody>
          <a:bodyPr/>
          <a:lstStyle/>
          <a:p>
            <a:pPr eaLnBrk="1" hangingPunct="1"/>
            <a:r>
              <a:rPr lang="en-AU" dirty="0" smtClean="0"/>
              <a:t>Calculating distances</a:t>
            </a:r>
          </a:p>
        </p:txBody>
      </p:sp>
      <p:sp>
        <p:nvSpPr>
          <p:cNvPr id="88066" name="Content Placeholder 2"/>
          <p:cNvSpPr>
            <a:spLocks noGrp="1"/>
          </p:cNvSpPr>
          <p:nvPr>
            <p:ph idx="1"/>
          </p:nvPr>
        </p:nvSpPr>
        <p:spPr/>
        <p:txBody>
          <a:bodyPr/>
          <a:lstStyle/>
          <a:p>
            <a:pPr eaLnBrk="1" hangingPunct="1"/>
            <a:endParaRPr lang="en-US" smtClean="0"/>
          </a:p>
        </p:txBody>
      </p:sp>
      <p:pic>
        <p:nvPicPr>
          <p:cNvPr id="88067" name="Picture 2"/>
          <p:cNvPicPr>
            <a:picLocks noChangeAspect="1" noChangeArrowheads="1"/>
          </p:cNvPicPr>
          <p:nvPr/>
        </p:nvPicPr>
        <p:blipFill>
          <a:blip r:embed="rId3"/>
          <a:srcRect/>
          <a:stretch>
            <a:fillRect/>
          </a:stretch>
        </p:blipFill>
        <p:spPr bwMode="auto">
          <a:xfrm>
            <a:off x="642938" y="1611313"/>
            <a:ext cx="7500937" cy="487521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en-AU" b="1" dirty="0" smtClean="0">
                <a:solidFill>
                  <a:srgbClr val="0070C0"/>
                </a:solidFill>
              </a:rPr>
              <a:t>Measuring a distance along a curved line on a map</a:t>
            </a:r>
            <a:endParaRPr lang="en-AU" b="1" dirty="0">
              <a:solidFill>
                <a:srgbClr val="0070C0"/>
              </a:solidFill>
            </a:endParaRPr>
          </a:p>
        </p:txBody>
      </p:sp>
      <p:pic>
        <p:nvPicPr>
          <p:cNvPr id="90114" name="Content Placeholder 3" descr="Document (10).jpg"/>
          <p:cNvPicPr>
            <a:picLocks noGrp="1" noChangeAspect="1"/>
          </p:cNvPicPr>
          <p:nvPr>
            <p:ph idx="1"/>
          </p:nvPr>
        </p:nvPicPr>
        <p:blipFill>
          <a:blip r:embed="rId3"/>
          <a:stretch>
            <a:fillRect/>
          </a:stretch>
        </p:blipFill>
        <p:spPr>
          <a:xfrm>
            <a:off x="628650" y="2234858"/>
            <a:ext cx="7886700" cy="3532872"/>
          </a:xfr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Title 1"/>
          <p:cNvSpPr>
            <a:spLocks noGrp="1"/>
          </p:cNvSpPr>
          <p:nvPr>
            <p:ph type="title"/>
          </p:nvPr>
        </p:nvSpPr>
        <p:spPr/>
        <p:txBody>
          <a:bodyPr/>
          <a:lstStyle/>
          <a:p>
            <a:pPr eaLnBrk="1" hangingPunct="1"/>
            <a:r>
              <a:rPr lang="en-AU" b="1" dirty="0" smtClean="0">
                <a:solidFill>
                  <a:srgbClr val="0070C0"/>
                </a:solidFill>
              </a:rPr>
              <a:t>Map Scale</a:t>
            </a:r>
          </a:p>
        </p:txBody>
      </p:sp>
      <p:sp>
        <p:nvSpPr>
          <p:cNvPr id="92162" name="Content Placeholder 2"/>
          <p:cNvSpPr>
            <a:spLocks noGrp="1"/>
          </p:cNvSpPr>
          <p:nvPr>
            <p:ph idx="1"/>
          </p:nvPr>
        </p:nvSpPr>
        <p:spPr/>
        <p:txBody>
          <a:bodyPr/>
          <a:lstStyle/>
          <a:p>
            <a:pPr eaLnBrk="1" hangingPunct="1"/>
            <a:r>
              <a:rPr lang="en-AU" smtClean="0"/>
              <a:t>Medium-scale maps, e.g. 1:25,000, show a small area of land but provide a lot of detail of the features found in the area</a:t>
            </a:r>
          </a:p>
          <a:p>
            <a:pPr eaLnBrk="1" hangingPunct="1"/>
            <a:endParaRPr lang="en-AU" smtClean="0"/>
          </a:p>
          <a:p>
            <a:pPr eaLnBrk="1" hangingPunct="1"/>
            <a:r>
              <a:rPr lang="en-AU" smtClean="0"/>
              <a:t>Small-scale maps, e.g. 1:250,000, show a large area of land but provide less detail of the features found in the area</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Title 1"/>
          <p:cNvSpPr>
            <a:spLocks noGrp="1"/>
          </p:cNvSpPr>
          <p:nvPr>
            <p:ph type="title"/>
          </p:nvPr>
        </p:nvSpPr>
        <p:spPr/>
        <p:txBody>
          <a:bodyPr/>
          <a:lstStyle/>
          <a:p>
            <a:pPr eaLnBrk="1" hangingPunct="1"/>
            <a:r>
              <a:rPr lang="en-AU" b="1" dirty="0" smtClean="0">
                <a:solidFill>
                  <a:srgbClr val="0070C0"/>
                </a:solidFill>
              </a:rPr>
              <a:t>Types of ratio scales</a:t>
            </a:r>
          </a:p>
        </p:txBody>
      </p:sp>
      <p:graphicFrame>
        <p:nvGraphicFramePr>
          <p:cNvPr id="4" name="Content Placeholder 3"/>
          <p:cNvGraphicFramePr>
            <a:graphicFrameLocks noGrp="1"/>
          </p:cNvGraphicFramePr>
          <p:nvPr>
            <p:ph idx="1"/>
          </p:nvPr>
        </p:nvGraphicFramePr>
        <p:xfrm>
          <a:off x="628650" y="1825625"/>
          <a:ext cx="7886700" cy="36398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tblGrid>
              <a:tr h="370840">
                <a:tc>
                  <a:txBody>
                    <a:bodyPr/>
                    <a:lstStyle/>
                    <a:p>
                      <a:r>
                        <a:rPr lang="en-AU" dirty="0" smtClean="0"/>
                        <a:t>Large Scales</a:t>
                      </a:r>
                      <a:endParaRPr lang="en-AU" dirty="0"/>
                    </a:p>
                  </a:txBody>
                  <a:tcPr marL="87630" marR="87630"/>
                </a:tc>
                <a:tc>
                  <a:txBody>
                    <a:bodyPr/>
                    <a:lstStyle/>
                    <a:p>
                      <a:r>
                        <a:rPr lang="en-AU" dirty="0" smtClean="0"/>
                        <a:t>Medium</a:t>
                      </a:r>
                      <a:r>
                        <a:rPr lang="en-AU" baseline="0" dirty="0" smtClean="0"/>
                        <a:t> Scales</a:t>
                      </a:r>
                      <a:endParaRPr lang="en-AU" dirty="0"/>
                    </a:p>
                  </a:txBody>
                  <a:tcPr marL="87630" marR="87630"/>
                </a:tc>
                <a:tc>
                  <a:txBody>
                    <a:bodyPr/>
                    <a:lstStyle/>
                    <a:p>
                      <a:r>
                        <a:rPr lang="en-AU" dirty="0" smtClean="0"/>
                        <a:t>Small</a:t>
                      </a:r>
                      <a:r>
                        <a:rPr lang="en-AU" baseline="0" dirty="0" smtClean="0"/>
                        <a:t> Scales</a:t>
                      </a:r>
                      <a:endParaRPr lang="en-AU" dirty="0"/>
                    </a:p>
                  </a:txBody>
                  <a:tcPr marL="87630" marR="87630"/>
                </a:tc>
                <a:extLst>
                  <a:ext uri="{0D108BD9-81ED-4DB2-BD59-A6C34878D82A}">
                    <a16:rowId xmlns:a16="http://schemas.microsoft.com/office/drawing/2014/main" val="10000"/>
                  </a:ext>
                </a:extLst>
              </a:tr>
              <a:tr h="370840">
                <a:tc>
                  <a:txBody>
                    <a:bodyPr/>
                    <a:lstStyle/>
                    <a:p>
                      <a:r>
                        <a:rPr lang="en-AU" dirty="0" smtClean="0"/>
                        <a:t>1:100</a:t>
                      </a:r>
                    </a:p>
                    <a:p>
                      <a:r>
                        <a:rPr lang="en-AU" dirty="0" smtClean="0"/>
                        <a:t>1:</a:t>
                      </a:r>
                      <a:r>
                        <a:rPr lang="en-AU" baseline="0" dirty="0" smtClean="0"/>
                        <a:t> 10 000</a:t>
                      </a:r>
                    </a:p>
                    <a:p>
                      <a:r>
                        <a:rPr lang="en-AU" baseline="0" dirty="0" smtClean="0"/>
                        <a:t>1: 20 000</a:t>
                      </a:r>
                      <a:endParaRPr lang="en-AU" dirty="0"/>
                    </a:p>
                  </a:txBody>
                  <a:tcPr marL="87630" marR="87630"/>
                </a:tc>
                <a:tc>
                  <a:txBody>
                    <a:bodyPr/>
                    <a:lstStyle/>
                    <a:p>
                      <a:r>
                        <a:rPr lang="en-AU" dirty="0" smtClean="0"/>
                        <a:t>1:</a:t>
                      </a:r>
                      <a:r>
                        <a:rPr lang="en-AU" baseline="0" dirty="0" smtClean="0"/>
                        <a:t>25 000</a:t>
                      </a:r>
                    </a:p>
                    <a:p>
                      <a:r>
                        <a:rPr lang="en-AU" baseline="0" dirty="0" smtClean="0"/>
                        <a:t>1: 50 000</a:t>
                      </a:r>
                    </a:p>
                    <a:p>
                      <a:r>
                        <a:rPr lang="en-AU" baseline="0" dirty="0" smtClean="0"/>
                        <a:t>1: 100 000</a:t>
                      </a:r>
                      <a:endParaRPr lang="en-AU" dirty="0"/>
                    </a:p>
                  </a:txBody>
                  <a:tcPr marL="87630" marR="87630"/>
                </a:tc>
                <a:tc>
                  <a:txBody>
                    <a:bodyPr/>
                    <a:lstStyle/>
                    <a:p>
                      <a:r>
                        <a:rPr lang="en-AU" dirty="0" smtClean="0"/>
                        <a:t>1:500</a:t>
                      </a:r>
                      <a:r>
                        <a:rPr lang="en-AU" baseline="0" dirty="0" smtClean="0"/>
                        <a:t> 000</a:t>
                      </a:r>
                    </a:p>
                    <a:p>
                      <a:r>
                        <a:rPr lang="en-AU" baseline="0" dirty="0" smtClean="0"/>
                        <a:t>1: 5 000 000</a:t>
                      </a:r>
                    </a:p>
                    <a:p>
                      <a:r>
                        <a:rPr lang="en-AU" baseline="0" dirty="0" smtClean="0"/>
                        <a:t>1: 70 000 000</a:t>
                      </a:r>
                      <a:endParaRPr lang="en-AU" dirty="0"/>
                    </a:p>
                  </a:txBody>
                  <a:tcPr marL="87630" marR="87630"/>
                </a:tc>
                <a:extLst>
                  <a:ext uri="{0D108BD9-81ED-4DB2-BD59-A6C34878D82A}">
                    <a16:rowId xmlns:a16="http://schemas.microsoft.com/office/drawing/2014/main" val="10001"/>
                  </a:ext>
                </a:extLst>
              </a:tr>
              <a:tr h="370840">
                <a:tc>
                  <a:txBody>
                    <a:bodyPr/>
                    <a:lstStyle/>
                    <a:p>
                      <a:r>
                        <a:rPr lang="en-AU" dirty="0" smtClean="0"/>
                        <a:t>House</a:t>
                      </a:r>
                      <a:r>
                        <a:rPr lang="en-AU" baseline="0" dirty="0" smtClean="0"/>
                        <a:t> plans</a:t>
                      </a:r>
                    </a:p>
                    <a:p>
                      <a:r>
                        <a:rPr lang="en-AU" baseline="0" dirty="0" smtClean="0"/>
                        <a:t>Orienteering maps</a:t>
                      </a:r>
                    </a:p>
                    <a:p>
                      <a:r>
                        <a:rPr lang="en-AU" baseline="0" dirty="0" smtClean="0"/>
                        <a:t>Road directory maps</a:t>
                      </a:r>
                    </a:p>
                    <a:p>
                      <a:endParaRPr lang="en-AU" baseline="0" dirty="0" smtClean="0"/>
                    </a:p>
                    <a:p>
                      <a:endParaRPr lang="en-AU" baseline="0" dirty="0" smtClean="0"/>
                    </a:p>
                    <a:p>
                      <a:endParaRPr lang="en-AU" baseline="0" dirty="0" smtClean="0"/>
                    </a:p>
                    <a:p>
                      <a:endParaRPr lang="en-AU" baseline="0" dirty="0" smtClean="0"/>
                    </a:p>
                    <a:p>
                      <a:endParaRPr lang="en-AU" baseline="0" dirty="0" smtClean="0"/>
                    </a:p>
                    <a:p>
                      <a:endParaRPr lang="en-AU" baseline="0" dirty="0" smtClean="0"/>
                    </a:p>
                    <a:p>
                      <a:endParaRPr lang="en-AU" baseline="0" dirty="0" smtClean="0"/>
                    </a:p>
                    <a:p>
                      <a:endParaRPr lang="en-AU" baseline="0" dirty="0" smtClean="0"/>
                    </a:p>
                    <a:p>
                      <a:endParaRPr lang="en-AU" dirty="0" smtClean="0"/>
                    </a:p>
                  </a:txBody>
                  <a:tcPr marL="87630" marR="87630"/>
                </a:tc>
                <a:tc>
                  <a:txBody>
                    <a:bodyPr/>
                    <a:lstStyle/>
                    <a:p>
                      <a:r>
                        <a:rPr lang="en-AU" dirty="0" smtClean="0"/>
                        <a:t>Topographic maps</a:t>
                      </a:r>
                      <a:endParaRPr lang="en-AU" dirty="0"/>
                    </a:p>
                  </a:txBody>
                  <a:tcPr marL="87630" marR="87630"/>
                </a:tc>
                <a:tc>
                  <a:txBody>
                    <a:bodyPr/>
                    <a:lstStyle/>
                    <a:p>
                      <a:r>
                        <a:rPr lang="en-AU" dirty="0" smtClean="0"/>
                        <a:t>Regional touring road maps</a:t>
                      </a:r>
                    </a:p>
                    <a:p>
                      <a:r>
                        <a:rPr lang="en-AU" dirty="0" smtClean="0"/>
                        <a:t>State and National</a:t>
                      </a:r>
                      <a:r>
                        <a:rPr lang="en-AU" baseline="0" dirty="0" smtClean="0"/>
                        <a:t> maps</a:t>
                      </a:r>
                    </a:p>
                    <a:p>
                      <a:r>
                        <a:rPr lang="en-AU" baseline="0" dirty="0" smtClean="0"/>
                        <a:t>Atlas and world maps</a:t>
                      </a:r>
                      <a:endParaRPr lang="en-AU" dirty="0"/>
                    </a:p>
                  </a:txBody>
                  <a:tcPr marL="87630" marR="87630"/>
                </a:tc>
                <a:extLst>
                  <a:ext uri="{0D108BD9-81ED-4DB2-BD59-A6C34878D82A}">
                    <a16:rowId xmlns:a16="http://schemas.microsoft.com/office/drawing/2014/main" val="10002"/>
                  </a:ext>
                </a:extLst>
              </a:tr>
            </a:tbl>
          </a:graphicData>
        </a:graphic>
      </p:graphicFrame>
      <p:pic>
        <p:nvPicPr>
          <p:cNvPr id="94228" name="Picture 2" descr="http://www.plainstext.com/weblog/archives/House.Plan.Main.small.jpg"/>
          <p:cNvPicPr>
            <a:picLocks noChangeAspect="1" noChangeArrowheads="1"/>
          </p:cNvPicPr>
          <p:nvPr/>
        </p:nvPicPr>
        <p:blipFill>
          <a:blip r:embed="rId3"/>
          <a:srcRect/>
          <a:stretch>
            <a:fillRect/>
          </a:stretch>
        </p:blipFill>
        <p:spPr bwMode="auto">
          <a:xfrm>
            <a:off x="571500" y="4000500"/>
            <a:ext cx="2351088" cy="2101850"/>
          </a:xfrm>
          <a:prstGeom prst="rect">
            <a:avLst/>
          </a:prstGeom>
          <a:noFill/>
          <a:ln w="9525">
            <a:noFill/>
            <a:miter lim="800000"/>
            <a:headEnd/>
            <a:tailEnd/>
          </a:ln>
        </p:spPr>
      </p:pic>
      <p:pic>
        <p:nvPicPr>
          <p:cNvPr id="94229" name="Picture 2" descr="http://www.csus.edu/indiv/s/slaymaker/archives/Geol10L/beach1.jpg"/>
          <p:cNvPicPr>
            <a:picLocks noChangeAspect="1" noChangeArrowheads="1"/>
          </p:cNvPicPr>
          <p:nvPr/>
        </p:nvPicPr>
        <p:blipFill>
          <a:blip r:embed="rId4"/>
          <a:srcRect/>
          <a:stretch>
            <a:fillRect/>
          </a:stretch>
        </p:blipFill>
        <p:spPr bwMode="auto">
          <a:xfrm>
            <a:off x="3429000" y="3571875"/>
            <a:ext cx="2043113" cy="2405063"/>
          </a:xfrm>
          <a:prstGeom prst="rect">
            <a:avLst/>
          </a:prstGeom>
          <a:noFill/>
          <a:ln w="9525">
            <a:noFill/>
            <a:miter lim="800000"/>
            <a:headEnd/>
            <a:tailEnd/>
          </a:ln>
        </p:spPr>
      </p:pic>
      <p:pic>
        <p:nvPicPr>
          <p:cNvPr id="94230" name="Picture 4" descr="http://awsmposters.com.au/catalog/images/world%20map.jpg"/>
          <p:cNvPicPr>
            <a:picLocks noChangeAspect="1" noChangeArrowheads="1"/>
          </p:cNvPicPr>
          <p:nvPr/>
        </p:nvPicPr>
        <p:blipFill>
          <a:blip r:embed="rId5"/>
          <a:srcRect/>
          <a:stretch>
            <a:fillRect/>
          </a:stretch>
        </p:blipFill>
        <p:spPr bwMode="auto">
          <a:xfrm>
            <a:off x="6000750" y="4214813"/>
            <a:ext cx="2570163" cy="18256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Title 1"/>
          <p:cNvSpPr>
            <a:spLocks noGrp="1"/>
          </p:cNvSpPr>
          <p:nvPr>
            <p:ph type="title"/>
          </p:nvPr>
        </p:nvSpPr>
        <p:spPr>
          <a:xfrm>
            <a:off x="395288" y="115888"/>
            <a:ext cx="8229600" cy="1143000"/>
          </a:xfrm>
        </p:spPr>
        <p:txBody>
          <a:bodyPr>
            <a:normAutofit/>
          </a:bodyPr>
          <a:lstStyle/>
          <a:p>
            <a:pPr eaLnBrk="1" hangingPunct="1"/>
            <a:r>
              <a:rPr lang="en-AU" sz="2800" b="1" smtClean="0">
                <a:solidFill>
                  <a:srgbClr val="FF0000"/>
                </a:solidFill>
              </a:rPr>
              <a:t>How to Calculate the Scale of an Aerial Photograph</a:t>
            </a:r>
            <a:r>
              <a:rPr lang="en-AU" b="1" smtClean="0">
                <a:solidFill>
                  <a:srgbClr val="FF0000"/>
                </a:solidFill>
              </a:rPr>
              <a:t/>
            </a:r>
            <a:br>
              <a:rPr lang="en-AU" b="1" smtClean="0">
                <a:solidFill>
                  <a:srgbClr val="FF0000"/>
                </a:solidFill>
              </a:rPr>
            </a:br>
            <a:endParaRPr lang="en-AU" smtClean="0">
              <a:solidFill>
                <a:srgbClr val="FF0000"/>
              </a:solidFill>
            </a:endParaRPr>
          </a:p>
        </p:txBody>
      </p:sp>
      <p:sp>
        <p:nvSpPr>
          <p:cNvPr id="3" name="Content Placeholder 2"/>
          <p:cNvSpPr>
            <a:spLocks noGrp="1"/>
          </p:cNvSpPr>
          <p:nvPr>
            <p:ph idx="1"/>
          </p:nvPr>
        </p:nvSpPr>
        <p:spPr>
          <a:xfrm>
            <a:off x="395288" y="765175"/>
            <a:ext cx="8229600" cy="5759450"/>
          </a:xfrm>
        </p:spPr>
        <p:txBody>
          <a:bodyPr/>
          <a:lstStyle/>
          <a:p>
            <a:pPr marL="0" indent="0" algn="ctr" eaLnBrk="1" hangingPunct="1">
              <a:buFont typeface="Arial" charset="0"/>
              <a:buNone/>
              <a:defRPr/>
            </a:pPr>
            <a:r>
              <a:rPr lang="en-AU" sz="2800" b="1" dirty="0" smtClean="0">
                <a:solidFill>
                  <a:srgbClr val="0070C0"/>
                </a:solidFill>
              </a:rPr>
              <a:t>Measure </a:t>
            </a:r>
            <a:r>
              <a:rPr lang="en-AU" sz="2800" b="1" dirty="0">
                <a:solidFill>
                  <a:srgbClr val="0070C0"/>
                </a:solidFill>
              </a:rPr>
              <a:t>the distance between two distinct features </a:t>
            </a:r>
          </a:p>
          <a:p>
            <a:pPr marL="0" indent="0" eaLnBrk="1" hangingPunct="1">
              <a:buFont typeface="Arial" charset="0"/>
              <a:buNone/>
              <a:defRPr/>
            </a:pPr>
            <a:endParaRPr lang="en-AU" sz="2400" b="1" dirty="0" smtClean="0"/>
          </a:p>
          <a:p>
            <a:pPr marL="0" indent="0" eaLnBrk="1" hangingPunct="1">
              <a:buFont typeface="Arial" charset="0"/>
              <a:buNone/>
              <a:defRPr/>
            </a:pPr>
            <a:r>
              <a:rPr lang="en-AU" sz="2400" b="1" dirty="0" smtClean="0"/>
              <a:t>Hints</a:t>
            </a:r>
            <a:r>
              <a:rPr lang="en-AU" sz="2400" dirty="0" smtClean="0"/>
              <a:t> </a:t>
            </a:r>
            <a:endParaRPr lang="en-AU" sz="2400" dirty="0"/>
          </a:p>
          <a:p>
            <a:pPr eaLnBrk="1" hangingPunct="1">
              <a:defRPr/>
            </a:pPr>
            <a:r>
              <a:rPr lang="en-AU" sz="1800" dirty="0" smtClean="0"/>
              <a:t>The two features must </a:t>
            </a:r>
            <a:r>
              <a:rPr lang="en-AU" sz="1800" b="1" dirty="0" smtClean="0"/>
              <a:t>appear on both</a:t>
            </a:r>
            <a:r>
              <a:rPr lang="en-AU" sz="1800" dirty="0" smtClean="0"/>
              <a:t> the map and aerial photograph.</a:t>
            </a:r>
          </a:p>
          <a:p>
            <a:pPr eaLnBrk="1" hangingPunct="1">
              <a:defRPr/>
            </a:pPr>
            <a:r>
              <a:rPr lang="en-AU" sz="1800" dirty="0" smtClean="0"/>
              <a:t>Use </a:t>
            </a:r>
            <a:r>
              <a:rPr lang="en-AU" sz="1800" b="1" dirty="0"/>
              <a:t>human features</a:t>
            </a:r>
            <a:r>
              <a:rPr lang="en-AU" sz="1800" dirty="0"/>
              <a:t> </a:t>
            </a:r>
            <a:r>
              <a:rPr lang="en-AU" sz="1800" dirty="0" err="1"/>
              <a:t>eg</a:t>
            </a:r>
            <a:r>
              <a:rPr lang="en-AU" sz="1800" dirty="0"/>
              <a:t>. road junctions, buildings.</a:t>
            </a:r>
          </a:p>
          <a:p>
            <a:pPr eaLnBrk="1" hangingPunct="1">
              <a:defRPr/>
            </a:pPr>
            <a:r>
              <a:rPr lang="en-AU" sz="1800" dirty="0"/>
              <a:t>A </a:t>
            </a:r>
            <a:r>
              <a:rPr lang="en-AU" sz="1800" b="1" dirty="0"/>
              <a:t>greater distance </a:t>
            </a:r>
            <a:r>
              <a:rPr lang="en-AU" sz="1800" dirty="0"/>
              <a:t>between the two features will produce a more accurate answer</a:t>
            </a:r>
            <a:r>
              <a:rPr lang="en-AU" sz="1800" dirty="0" smtClean="0"/>
              <a:t>.  Aim to find two features at least about 10 cm apart.</a:t>
            </a:r>
            <a:endParaRPr lang="en-AU" sz="1800" dirty="0"/>
          </a:p>
          <a:p>
            <a:pPr eaLnBrk="1" hangingPunct="1">
              <a:defRPr/>
            </a:pPr>
            <a:r>
              <a:rPr lang="en-AU" sz="1800" dirty="0"/>
              <a:t>Try and measure a distance on the </a:t>
            </a:r>
            <a:r>
              <a:rPr lang="en-AU" sz="1800" b="1" dirty="0"/>
              <a:t>photo</a:t>
            </a:r>
            <a:r>
              <a:rPr lang="en-AU" sz="1800" dirty="0"/>
              <a:t> that is a </a:t>
            </a:r>
            <a:r>
              <a:rPr lang="en-AU" sz="1800" b="1" dirty="0"/>
              <a:t>whole number</a:t>
            </a:r>
            <a:endParaRPr lang="en-AU" sz="1800" dirty="0"/>
          </a:p>
          <a:p>
            <a:pPr marL="0" indent="0" eaLnBrk="1" hangingPunct="1">
              <a:buFont typeface="Arial" charset="0"/>
              <a:buNone/>
              <a:defRPr/>
            </a:pPr>
            <a:r>
              <a:rPr lang="en-AU" sz="1800" dirty="0"/>
              <a:t> </a:t>
            </a:r>
          </a:p>
          <a:p>
            <a:pPr marL="0" indent="0" eaLnBrk="1" hangingPunct="1">
              <a:buFont typeface="Arial" charset="0"/>
              <a:buNone/>
              <a:defRPr/>
            </a:pPr>
            <a:endParaRPr lang="en-AU" sz="1400" dirty="0" smtClean="0"/>
          </a:p>
          <a:p>
            <a:pPr eaLnBrk="1" hangingPunct="1">
              <a:defRPr/>
            </a:pPr>
            <a:endParaRPr lang="en-AU" sz="1400" dirty="0"/>
          </a:p>
          <a:p>
            <a:pPr eaLnBrk="1" hangingPunct="1">
              <a:defRPr/>
            </a:pPr>
            <a:endParaRPr lang="en-AU" sz="1400" dirty="0" smtClean="0"/>
          </a:p>
          <a:p>
            <a:pPr eaLnBrk="1" hangingPunct="1">
              <a:defRPr/>
            </a:pPr>
            <a:endParaRPr lang="en-AU" sz="1400" dirty="0"/>
          </a:p>
        </p:txBody>
      </p:sp>
      <p:pic>
        <p:nvPicPr>
          <p:cNvPr id="96259" name="Picture 5"/>
          <p:cNvPicPr>
            <a:picLocks noChangeAspect="1" noChangeArrowheads="1"/>
          </p:cNvPicPr>
          <p:nvPr/>
        </p:nvPicPr>
        <p:blipFill>
          <a:blip r:embed="rId3"/>
          <a:srcRect/>
          <a:stretch>
            <a:fillRect/>
          </a:stretch>
        </p:blipFill>
        <p:spPr bwMode="auto">
          <a:xfrm>
            <a:off x="0" y="4221163"/>
            <a:ext cx="4468813" cy="2162175"/>
          </a:xfrm>
          <a:prstGeom prst="rect">
            <a:avLst/>
          </a:prstGeom>
          <a:noFill/>
          <a:ln w="9525">
            <a:noFill/>
            <a:miter lim="800000"/>
            <a:headEnd/>
            <a:tailEnd/>
          </a:ln>
        </p:spPr>
      </p:pic>
      <p:pic>
        <p:nvPicPr>
          <p:cNvPr id="96260" name="Picture 6"/>
          <p:cNvPicPr>
            <a:picLocks noChangeAspect="1" noChangeArrowheads="1"/>
          </p:cNvPicPr>
          <p:nvPr/>
        </p:nvPicPr>
        <p:blipFill>
          <a:blip r:embed="rId4"/>
          <a:srcRect l="18442" t="38850"/>
          <a:stretch>
            <a:fillRect/>
          </a:stretch>
        </p:blipFill>
        <p:spPr bwMode="auto">
          <a:xfrm>
            <a:off x="4597400" y="4243388"/>
            <a:ext cx="4564063" cy="21431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Title 1"/>
          <p:cNvSpPr>
            <a:spLocks noGrp="1"/>
          </p:cNvSpPr>
          <p:nvPr>
            <p:ph type="title"/>
          </p:nvPr>
        </p:nvSpPr>
        <p:spPr>
          <a:xfrm>
            <a:off x="-25400" y="0"/>
            <a:ext cx="9144000" cy="1143000"/>
          </a:xfrm>
        </p:spPr>
        <p:txBody>
          <a:bodyPr/>
          <a:lstStyle/>
          <a:p>
            <a:pPr eaLnBrk="1" hangingPunct="1"/>
            <a:r>
              <a:rPr lang="en-AU" sz="3200" b="1" smtClean="0">
                <a:solidFill>
                  <a:srgbClr val="FF0000"/>
                </a:solidFill>
              </a:rPr>
              <a:t>How to Calculate the Scale of an Aerial Photograph</a:t>
            </a:r>
            <a:endParaRPr lang="en-AU" sz="3200" smtClean="0"/>
          </a:p>
        </p:txBody>
      </p:sp>
      <p:sp>
        <p:nvSpPr>
          <p:cNvPr id="3" name="Content Placeholder 2"/>
          <p:cNvSpPr>
            <a:spLocks noGrp="1"/>
          </p:cNvSpPr>
          <p:nvPr>
            <p:ph idx="1"/>
          </p:nvPr>
        </p:nvSpPr>
        <p:spPr>
          <a:xfrm>
            <a:off x="468313" y="981075"/>
            <a:ext cx="8229600" cy="4525963"/>
          </a:xfrm>
        </p:spPr>
        <p:txBody>
          <a:bodyPr>
            <a:normAutofit fontScale="77500" lnSpcReduction="20000"/>
          </a:bodyPr>
          <a:lstStyle/>
          <a:p>
            <a:pPr marL="0" indent="0" eaLnBrk="1" hangingPunct="1">
              <a:buFont typeface="Arial" charset="0"/>
              <a:buNone/>
              <a:defRPr/>
            </a:pPr>
            <a:r>
              <a:rPr lang="en-AU" sz="2000" b="1" dirty="0"/>
              <a:t>Example:  </a:t>
            </a:r>
            <a:r>
              <a:rPr lang="en-AU" sz="2000" b="1" dirty="0" smtClean="0"/>
              <a:t> </a:t>
            </a:r>
            <a:r>
              <a:rPr lang="en-AU" sz="1600" dirty="0" smtClean="0"/>
              <a:t>Map </a:t>
            </a:r>
            <a:r>
              <a:rPr lang="en-AU" sz="1600" dirty="0"/>
              <a:t>Scale is 1:50 000</a:t>
            </a:r>
          </a:p>
          <a:p>
            <a:pPr eaLnBrk="1" hangingPunct="1">
              <a:buFont typeface="+mj-lt"/>
              <a:buAutoNum type="arabicPeriod"/>
              <a:defRPr/>
            </a:pPr>
            <a:r>
              <a:rPr lang="en-AU" sz="1600" b="1" dirty="0"/>
              <a:t>Measure</a:t>
            </a:r>
            <a:r>
              <a:rPr lang="en-AU" sz="1600" dirty="0"/>
              <a:t> the direct distance between the same two points on the </a:t>
            </a:r>
            <a:r>
              <a:rPr lang="en-AU" sz="1600" b="1" dirty="0"/>
              <a:t>aerial photo </a:t>
            </a:r>
            <a:r>
              <a:rPr lang="en-AU" sz="1600" dirty="0" err="1"/>
              <a:t>eg</a:t>
            </a:r>
            <a:r>
              <a:rPr lang="en-AU" sz="1600" dirty="0"/>
              <a:t>. 10cm</a:t>
            </a:r>
          </a:p>
          <a:p>
            <a:pPr eaLnBrk="1" hangingPunct="1">
              <a:buFont typeface="+mj-lt"/>
              <a:buAutoNum type="arabicPeriod"/>
              <a:defRPr/>
            </a:pPr>
            <a:r>
              <a:rPr lang="en-AU" sz="1600" b="1" dirty="0"/>
              <a:t>Measure</a:t>
            </a:r>
            <a:r>
              <a:rPr lang="en-AU" sz="1600" dirty="0"/>
              <a:t> the direct distance between two points on the </a:t>
            </a:r>
            <a:r>
              <a:rPr lang="en-AU" sz="1600" b="1" dirty="0"/>
              <a:t>map</a:t>
            </a:r>
            <a:r>
              <a:rPr lang="en-AU" sz="1600" dirty="0"/>
              <a:t> </a:t>
            </a:r>
            <a:r>
              <a:rPr lang="en-AU" sz="1600" dirty="0" err="1"/>
              <a:t>eg</a:t>
            </a:r>
            <a:r>
              <a:rPr lang="en-AU" sz="1600" dirty="0"/>
              <a:t>. 6.5cm</a:t>
            </a:r>
          </a:p>
          <a:p>
            <a:pPr marL="0" indent="0" eaLnBrk="1" hangingPunct="1">
              <a:buFont typeface="Arial" charset="0"/>
              <a:buNone/>
              <a:defRPr/>
            </a:pPr>
            <a:r>
              <a:rPr lang="en-AU" sz="1600" dirty="0"/>
              <a:t> 	Ratio of Scales = Ratio of Distances </a:t>
            </a:r>
          </a:p>
          <a:p>
            <a:pPr eaLnBrk="1" hangingPunct="1">
              <a:defRPr/>
            </a:pPr>
            <a:endParaRPr lang="en-AU" sz="1600" dirty="0" smtClean="0"/>
          </a:p>
          <a:p>
            <a:pPr eaLnBrk="1" hangingPunct="1">
              <a:defRPr/>
            </a:pPr>
            <a:endParaRPr lang="en-AU" sz="1600" dirty="0"/>
          </a:p>
          <a:p>
            <a:pPr eaLnBrk="1" hangingPunct="1">
              <a:defRPr/>
            </a:pPr>
            <a:endParaRPr lang="en-AU" sz="1600" dirty="0" smtClean="0"/>
          </a:p>
          <a:p>
            <a:pPr eaLnBrk="1" hangingPunct="1">
              <a:defRPr/>
            </a:pPr>
            <a:endParaRPr lang="en-AU" sz="1600" dirty="0"/>
          </a:p>
          <a:p>
            <a:pPr marL="0" indent="0" eaLnBrk="1" hangingPunct="1">
              <a:buFont typeface="Arial" charset="0"/>
              <a:buNone/>
              <a:defRPr/>
            </a:pPr>
            <a:r>
              <a:rPr lang="en-AU" sz="1600" b="1" dirty="0"/>
              <a:t>		</a:t>
            </a:r>
            <a:r>
              <a:rPr lang="en-AU" sz="1600" b="1" u="sng" dirty="0"/>
              <a:t>Scale of Photo</a:t>
            </a:r>
            <a:r>
              <a:rPr lang="en-AU" sz="1600" b="1" dirty="0"/>
              <a:t>	= 	</a:t>
            </a:r>
            <a:r>
              <a:rPr lang="en-AU" sz="1600" b="1" u="sng" dirty="0"/>
              <a:t>6.5cm</a:t>
            </a:r>
            <a:endParaRPr lang="en-AU" sz="1600" b="1" dirty="0"/>
          </a:p>
          <a:p>
            <a:pPr marL="0" indent="0" eaLnBrk="1" hangingPunct="1">
              <a:buFont typeface="Arial" charset="0"/>
              <a:buNone/>
              <a:defRPr/>
            </a:pPr>
            <a:r>
              <a:rPr lang="en-AU" sz="1600" b="1" dirty="0"/>
              <a:t>		50 000			10 cm</a:t>
            </a:r>
            <a:endParaRPr lang="en-AU" sz="1600" dirty="0"/>
          </a:p>
          <a:p>
            <a:pPr marL="0" indent="0" eaLnBrk="1" hangingPunct="1">
              <a:buFont typeface="Arial" charset="0"/>
              <a:buNone/>
              <a:defRPr/>
            </a:pPr>
            <a:r>
              <a:rPr lang="en-AU" sz="1600" dirty="0"/>
              <a:t> </a:t>
            </a:r>
            <a:endParaRPr lang="en-AU" sz="1600" dirty="0" smtClean="0"/>
          </a:p>
          <a:p>
            <a:pPr marL="0" indent="0" eaLnBrk="1" hangingPunct="1">
              <a:buFont typeface="Arial" charset="0"/>
              <a:buNone/>
              <a:defRPr/>
            </a:pPr>
            <a:r>
              <a:rPr lang="en-AU" sz="1600" b="1" dirty="0"/>
              <a:t>		Scale of Photo	= 	</a:t>
            </a:r>
            <a:r>
              <a:rPr lang="en-AU" sz="1600" b="1" u="sng" dirty="0"/>
              <a:t>6.5 x 50 000</a:t>
            </a:r>
            <a:endParaRPr lang="en-AU" sz="1600" b="1" dirty="0"/>
          </a:p>
          <a:p>
            <a:pPr marL="0" indent="0" eaLnBrk="1" hangingPunct="1">
              <a:buFont typeface="Arial" charset="0"/>
              <a:buNone/>
              <a:defRPr/>
            </a:pPr>
            <a:r>
              <a:rPr lang="en-AU" sz="1600" b="1" dirty="0"/>
              <a:t>					        10 </a:t>
            </a:r>
            <a:endParaRPr lang="en-AU" sz="1600" dirty="0"/>
          </a:p>
          <a:p>
            <a:pPr marL="0" indent="0" eaLnBrk="1" hangingPunct="1">
              <a:buFont typeface="Arial" charset="0"/>
              <a:buNone/>
              <a:defRPr/>
            </a:pPr>
            <a:r>
              <a:rPr lang="en-AU" sz="1600" dirty="0"/>
              <a:t>	</a:t>
            </a:r>
          </a:p>
          <a:p>
            <a:pPr marL="0" indent="0" eaLnBrk="1" hangingPunct="1">
              <a:buFont typeface="Arial" charset="0"/>
              <a:buNone/>
              <a:defRPr/>
            </a:pPr>
            <a:r>
              <a:rPr lang="en-AU" sz="1600" b="1" dirty="0"/>
              <a:t>				= 	</a:t>
            </a:r>
            <a:r>
              <a:rPr lang="en-AU" sz="1600" b="1" u="sng" dirty="0"/>
              <a:t>325 000</a:t>
            </a:r>
            <a:endParaRPr lang="en-AU" sz="1600" b="1" dirty="0"/>
          </a:p>
          <a:p>
            <a:pPr marL="0" indent="0" eaLnBrk="1" hangingPunct="1">
              <a:buFont typeface="Arial" charset="0"/>
              <a:buNone/>
              <a:defRPr/>
            </a:pPr>
            <a:r>
              <a:rPr lang="en-AU" sz="1600" b="1" dirty="0"/>
              <a:t>					</a:t>
            </a:r>
            <a:r>
              <a:rPr lang="en-AU" sz="1600" b="1" dirty="0" smtClean="0"/>
              <a:t>     10 </a:t>
            </a:r>
            <a:endParaRPr lang="en-AU" sz="1600" dirty="0"/>
          </a:p>
          <a:p>
            <a:pPr marL="0" indent="0" eaLnBrk="1" hangingPunct="1">
              <a:buFont typeface="Arial" charset="0"/>
              <a:buNone/>
              <a:defRPr/>
            </a:pPr>
            <a:r>
              <a:rPr lang="en-AU" sz="1600" dirty="0"/>
              <a:t> </a:t>
            </a:r>
            <a:r>
              <a:rPr lang="en-AU" sz="1600" b="1" dirty="0"/>
              <a:t>				= 	32 500</a:t>
            </a:r>
          </a:p>
          <a:p>
            <a:pPr marL="0" indent="0" eaLnBrk="1" hangingPunct="1">
              <a:buFont typeface="Arial" charset="0"/>
              <a:buNone/>
              <a:defRPr/>
            </a:pPr>
            <a:r>
              <a:rPr lang="en-AU" sz="1600" b="1" dirty="0"/>
              <a:t>		Scale of Photo 	= 	1: 32 500</a:t>
            </a:r>
          </a:p>
          <a:p>
            <a:pPr marL="0" indent="0" eaLnBrk="1" hangingPunct="1">
              <a:buFont typeface="Arial" charset="0"/>
              <a:buNone/>
              <a:defRPr/>
            </a:pPr>
            <a:r>
              <a:rPr lang="en-AU" sz="1600" dirty="0"/>
              <a:t> </a:t>
            </a:r>
            <a:r>
              <a:rPr lang="en-AU" sz="1600" dirty="0" smtClean="0"/>
              <a:t>The </a:t>
            </a:r>
            <a:r>
              <a:rPr lang="en-AU" sz="1600" dirty="0"/>
              <a:t>aerial photo has a LARGER SCALE than the map. </a:t>
            </a:r>
          </a:p>
          <a:p>
            <a:pPr eaLnBrk="1" hangingPunct="1">
              <a:defRPr/>
            </a:pPr>
            <a:endParaRPr lang="en-AU" dirty="0"/>
          </a:p>
        </p:txBody>
      </p:sp>
      <p:pic>
        <p:nvPicPr>
          <p:cNvPr id="98307" name="Picture 4"/>
          <p:cNvPicPr>
            <a:picLocks noChangeAspect="1" noChangeArrowheads="1"/>
          </p:cNvPicPr>
          <p:nvPr/>
        </p:nvPicPr>
        <p:blipFill>
          <a:blip r:embed="rId3"/>
          <a:srcRect t="12497"/>
          <a:stretch>
            <a:fillRect/>
          </a:stretch>
        </p:blipFill>
        <p:spPr bwMode="auto">
          <a:xfrm>
            <a:off x="1979613" y="2349500"/>
            <a:ext cx="4933950" cy="91598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2141</TotalTime>
  <Words>1181</Words>
  <Application>Microsoft Office PowerPoint</Application>
  <PresentationFormat>On-screen Show (4:3)</PresentationFormat>
  <Paragraphs>217</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Berlin Sans FB Demi</vt:lpstr>
      <vt:lpstr>Calibri</vt:lpstr>
      <vt:lpstr>Calibri Light</vt:lpstr>
      <vt:lpstr>Office Theme</vt:lpstr>
      <vt:lpstr>Mapping and Practical Skills</vt:lpstr>
      <vt:lpstr>Map Scale</vt:lpstr>
      <vt:lpstr>Calculating Distances </vt:lpstr>
      <vt:lpstr>Calculating distances</vt:lpstr>
      <vt:lpstr>Measuring a distance along a curved line on a map</vt:lpstr>
      <vt:lpstr>Map Scale</vt:lpstr>
      <vt:lpstr>Types of ratio scales</vt:lpstr>
      <vt:lpstr>How to Calculate the Scale of an Aerial Photograph </vt:lpstr>
      <vt:lpstr>How to Calculate the Scale of an Aerial Photograph</vt:lpstr>
      <vt:lpstr>Comparing Scales</vt:lpstr>
      <vt:lpstr>Answer</vt:lpstr>
      <vt:lpstr>Estimating area</vt:lpstr>
      <vt:lpstr>Area</vt:lpstr>
      <vt:lpstr>Calculating Time</vt:lpstr>
      <vt:lpstr>NOTE</vt:lpstr>
      <vt:lpstr>Time Speed Distance Test</vt:lpstr>
      <vt:lpstr>Relationship between transport and relief</vt:lpstr>
      <vt:lpstr>Cross section</vt:lpstr>
      <vt:lpstr>Important elements of a cross section</vt:lpstr>
      <vt:lpstr>Interpreting Landforms</vt:lpstr>
      <vt:lpstr>PowerPoint Presentation</vt:lpstr>
      <vt:lpstr>PowerPoint Presentation</vt:lpstr>
      <vt:lpstr>The ones you NEED TO KNOW</vt:lpstr>
      <vt:lpstr>Shape of slope:  Concave or Convex</vt:lpstr>
      <vt:lpstr>Concave or Convex</vt:lpstr>
      <vt:lpstr>Uniformity</vt:lpstr>
      <vt:lpstr>The Ups and Downs</vt:lpstr>
      <vt:lpstr>Other Features</vt:lpstr>
      <vt:lpstr>NOTE</vt:lpstr>
    </vt:vector>
  </TitlesOfParts>
  <Company>Free Reformed School Association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MAPPING &amp; PRACTICAL SKILLS</dc:title>
  <dc:creator>Houweling Phil</dc:creator>
  <cp:lastModifiedBy>RINTOUL Brooke [Narrogin Senior High School]</cp:lastModifiedBy>
  <cp:revision>91</cp:revision>
  <cp:lastPrinted>2018-02-12T01:50:21Z</cp:lastPrinted>
  <dcterms:created xsi:type="dcterms:W3CDTF">2010-05-31T01:10:21Z</dcterms:created>
  <dcterms:modified xsi:type="dcterms:W3CDTF">2019-03-02T01:58:46Z</dcterms:modified>
</cp:coreProperties>
</file>

<file path=docProps/thumbnail.jpeg>
</file>